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4" r:id="rId2"/>
    <p:sldId id="337" r:id="rId3"/>
    <p:sldId id="338" r:id="rId4"/>
    <p:sldId id="339" r:id="rId5"/>
    <p:sldId id="340" r:id="rId6"/>
    <p:sldId id="341" r:id="rId7"/>
  </p:sldIdLst>
  <p:sldSz cx="9906000" cy="6858000" type="A4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33CC"/>
    <a:srgbClr val="DDDDDD"/>
    <a:srgbClr val="009900"/>
    <a:srgbClr val="006600"/>
    <a:srgbClr val="99FFCC"/>
    <a:srgbClr val="CCFFFF"/>
    <a:srgbClr val="33C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3" autoAdjust="0"/>
    <p:restoredTop sz="94675" autoAdjust="0"/>
  </p:normalViewPr>
  <p:slideViewPr>
    <p:cSldViewPr snapToGrid="0">
      <p:cViewPr>
        <p:scale>
          <a:sx n="75" d="100"/>
          <a:sy n="75" d="100"/>
        </p:scale>
        <p:origin x="-1758" y="-780"/>
      </p:cViewPr>
      <p:guideLst>
        <p:guide orient="horz" pos="2809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334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24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24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1175"/>
            <a:ext cx="28924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1175"/>
            <a:ext cx="28924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8132C89-B40D-448E-9825-4346EEDADA6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5796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24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t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24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7863" y="782638"/>
            <a:ext cx="5314950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700588"/>
            <a:ext cx="489743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1175"/>
            <a:ext cx="28924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b" anchorCtr="0" compatLnSpc="1">
            <a:prstTxWarp prst="textNoShape">
              <a:avLst/>
            </a:prstTxWarp>
          </a:bodyPr>
          <a:lstStyle>
            <a:lvl1pPr defTabSz="9128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01175"/>
            <a:ext cx="289242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1" tIns="45586" rIns="91171" bIns="45586" numCol="1" anchor="b" anchorCtr="0" compatLnSpc="1">
            <a:prstTxWarp prst="textNoShape">
              <a:avLst/>
            </a:prstTxWarp>
          </a:bodyPr>
          <a:lstStyle>
            <a:lvl1pPr algn="r" defTabSz="912813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1F7F3E2-A934-4429-A8EE-7A78CAFD7B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126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BA1537-1D33-4EB6-9AC4-BBC0AB805C43}" type="slidenum">
              <a:rPr lang="de-DE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de-DE" sz="1200" smtClean="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BA1537-1D33-4EB6-9AC4-BBC0AB805C43}" type="slidenum">
              <a:rPr lang="de-DE" sz="1200" smtClean="0">
                <a:latin typeface="Times New Roman" pitchFamily="18" charset="0"/>
              </a:rPr>
              <a:pPr>
                <a:defRPr/>
              </a:pPr>
              <a:t>2</a:t>
            </a:fld>
            <a:endParaRPr lang="de-DE" sz="1200" smtClean="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826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826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26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26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26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07F531-9500-4828-ABC5-F970D0F71B95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 cap="flat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/>
              <a:t>an der Tafel unbedingt das Konto 200 darstellen. Forderung im Soll - Abbuchung der Zahlung, verbleibender Rest wird durch Skontoverbuchung ausgeglichen.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826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826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26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26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26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FA3896F-EA08-47E1-9410-315155DB125F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 cap="flat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/>
              <a:t>an der Tafel unbedingt das Konto 200 darstellen. Forderung im Soll - Abbuchung der Zahlung, verbleibender Rest wird durch Skontoverbuchung ausgeglichen.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826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826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26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26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26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4C176CC-9333-45E8-93A4-2816F360C0F0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826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7826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26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26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26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2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A961C48-F206-4BFC-88E6-B2217ECD3D09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2787D-EDD5-4CB0-BA2A-ED4068FBA7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2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D7FA1-284B-460F-B30F-F8085A3BE5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15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48500" y="609600"/>
            <a:ext cx="2114550" cy="5067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04850" y="609600"/>
            <a:ext cx="6191250" cy="5067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30BB5-8326-495E-A74D-F96C06AA26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92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221E0-3F69-4A0B-ADB5-E1B3A34F53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36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48D75-5272-46B3-A239-93A2DBA1BF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97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04850" y="15621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91100" y="15621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869A8-AC7C-4CF5-AFE9-6DA7FE5B02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04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407DE-24C5-4E76-89D4-63720C2728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33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56372-234B-43A1-8955-357894FE6D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23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>
            <a:off x="0" y="6584950"/>
            <a:ext cx="11826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sz="1000" smtClean="0"/>
              <a:t>© bauerpoint.com</a:t>
            </a:r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5381625" y="44450"/>
            <a:ext cx="4418013" cy="5667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99FF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r" defTabSz="762000" eaLnBrk="0" hangingPunct="0"/>
            <a:r>
              <a:rPr lang="de-DE" sz="1000">
                <a:latin typeface="Verdana" pitchFamily="34" charset="0"/>
              </a:rPr>
              <a:t>	</a:t>
            </a:r>
          </a:p>
          <a:p>
            <a:pPr algn="r" defTabSz="762000" eaLnBrk="0" hangingPunct="0"/>
            <a:r>
              <a:rPr lang="de-DE" sz="1000">
                <a:latin typeface="Verdana" pitchFamily="34" charset="0"/>
              </a:rPr>
              <a:t>     </a:t>
            </a:r>
          </a:p>
          <a:p>
            <a:pPr algn="r" defTabSz="762000" eaLnBrk="0" hangingPunct="0"/>
            <a:r>
              <a:rPr lang="de-DE" sz="1000">
                <a:latin typeface="Verdana" pitchFamily="34" charset="0"/>
              </a:rPr>
              <a:t> © bauerpoint.com</a:t>
            </a:r>
          </a:p>
        </p:txBody>
      </p:sp>
      <p:graphicFrame>
        <p:nvGraphicFramePr>
          <p:cNvPr id="4" name="Object 9"/>
          <p:cNvGraphicFramePr>
            <a:graphicFrameLocks/>
          </p:cNvGraphicFramePr>
          <p:nvPr/>
        </p:nvGraphicFramePr>
        <p:xfrm>
          <a:off x="9455150" y="111125"/>
          <a:ext cx="2571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CorelDRAW!" r:id="rId3" imgW="3181241" imgH="3438538" progId="">
                  <p:embed/>
                </p:oleObj>
              </mc:Choice>
              <mc:Fallback>
                <p:oleObj name="CorelDRAW!" r:id="rId3" imgW="3181241" imgH="3438538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5150" y="111125"/>
                        <a:ext cx="2571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74613" y="85725"/>
            <a:ext cx="9685337" cy="484188"/>
          </a:xfrm>
          <a:prstGeom prst="rect">
            <a:avLst/>
          </a:prstGeom>
          <a:noFill/>
          <a:ln w="12700">
            <a:solidFill>
              <a:srgbClr val="DDDDDD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de-AT"/>
          </a:p>
        </p:txBody>
      </p:sp>
      <p:sp>
        <p:nvSpPr>
          <p:cNvPr id="6" name="Rechteck 14"/>
          <p:cNvSpPr>
            <a:spLocks noChangeArrowheads="1"/>
          </p:cNvSpPr>
          <p:nvPr userDrawn="1"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de-DE"/>
          </a:p>
        </p:txBody>
      </p:sp>
      <p:grpSp>
        <p:nvGrpSpPr>
          <p:cNvPr id="7" name="Gruppieren 11"/>
          <p:cNvGrpSpPr>
            <a:grpSpLocks/>
          </p:cNvGrpSpPr>
          <p:nvPr userDrawn="1"/>
        </p:nvGrpSpPr>
        <p:grpSpPr bwMode="auto">
          <a:xfrm>
            <a:off x="74613" y="85725"/>
            <a:ext cx="9685337" cy="484188"/>
            <a:chOff x="74613" y="85725"/>
            <a:chExt cx="9685337" cy="484188"/>
          </a:xfrm>
        </p:grpSpPr>
        <p:sp>
          <p:nvSpPr>
            <p:cNvPr id="8" name="Rectangle 1091"/>
            <p:cNvSpPr>
              <a:spLocks noChangeArrowheads="1"/>
            </p:cNvSpPr>
            <p:nvPr userDrawn="1"/>
          </p:nvSpPr>
          <p:spPr bwMode="auto">
            <a:xfrm>
              <a:off x="74613" y="85725"/>
              <a:ext cx="9685337" cy="484188"/>
            </a:xfrm>
            <a:prstGeom prst="rect">
              <a:avLst/>
            </a:prstGeom>
            <a:noFill/>
            <a:ln w="12700">
              <a:solidFill>
                <a:srgbClr val="DDDDDD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de-AT"/>
            </a:p>
          </p:txBody>
        </p:sp>
        <p:pic>
          <p:nvPicPr>
            <p:cNvPr id="9" name="Grafik 17" descr="bauerpoint.gif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1063" y="109538"/>
              <a:ext cx="1201737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053A-8539-4490-A0FC-85CA116E98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69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67F87-1BA4-42B7-BF77-91C6FCA626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15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3D83A-3744-4111-947A-BF6528EE15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078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4850" y="15621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7DE8712-EBDB-4E69-A675-7EE0A1B7A3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0" y="6584950"/>
            <a:ext cx="11826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sz="1000" smtClean="0"/>
              <a:t>© bauerpoint.com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5381625" y="44450"/>
            <a:ext cx="4418013" cy="5667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99FF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r" defTabSz="762000" eaLnBrk="0" hangingPunct="0"/>
            <a:r>
              <a:rPr lang="de-DE" sz="1000">
                <a:latin typeface="Verdana" pitchFamily="34" charset="0"/>
              </a:rPr>
              <a:t>	</a:t>
            </a:r>
          </a:p>
          <a:p>
            <a:pPr algn="r" defTabSz="762000" eaLnBrk="0" hangingPunct="0"/>
            <a:r>
              <a:rPr lang="de-DE" sz="1000">
                <a:latin typeface="Verdana" pitchFamily="34" charset="0"/>
              </a:rPr>
              <a:t>     </a:t>
            </a:r>
          </a:p>
          <a:p>
            <a:pPr algn="r" defTabSz="762000" eaLnBrk="0" hangingPunct="0"/>
            <a:r>
              <a:rPr lang="de-DE" sz="1000">
                <a:latin typeface="Verdana" pitchFamily="34" charset="0"/>
              </a:rPr>
              <a:t> © bauerpoint.com</a:t>
            </a:r>
          </a:p>
        </p:txBody>
      </p:sp>
      <p:graphicFrame>
        <p:nvGraphicFramePr>
          <p:cNvPr id="1033" name="Object 9"/>
          <p:cNvGraphicFramePr>
            <a:graphicFrameLocks/>
          </p:cNvGraphicFramePr>
          <p:nvPr/>
        </p:nvGraphicFramePr>
        <p:xfrm>
          <a:off x="9455150" y="111125"/>
          <a:ext cx="2571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orelDRAW!" r:id="rId14" imgW="33232619" imgH="35909353" progId="">
                  <p:embed/>
                </p:oleObj>
              </mc:Choice>
              <mc:Fallback>
                <p:oleObj name="CorelDRAW!" r:id="rId14" imgW="33232619" imgH="35909353" progId="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5150" y="111125"/>
                        <a:ext cx="2571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74613" y="85725"/>
            <a:ext cx="9685337" cy="484188"/>
          </a:xfrm>
          <a:prstGeom prst="rect">
            <a:avLst/>
          </a:prstGeom>
          <a:noFill/>
          <a:ln w="12700">
            <a:solidFill>
              <a:srgbClr val="DDDDDD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7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 bwMode="auto">
          <a:xfrm>
            <a:off x="-1" y="660400"/>
            <a:ext cx="9588501" cy="1917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Computerstore Hightech GmbH</a:t>
            </a:r>
            <a:endParaRPr lang="de-DE" sz="1400" b="1" dirty="0">
              <a:latin typeface="Calibri" pitchFamily="34" charset="0"/>
              <a:cs typeface="Calibri" pitchFamily="34" charset="0"/>
            </a:endParaRPr>
          </a:p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12.12. – E422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Die Hightech GmbH erhält eine ER über 7.200,- (inkl. 20 %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Ust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) für den Einkauf von Samsung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Tablets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vom Computergroßhändler Horngacher (33242). Zahlbar innerhalb von 10 Tagen abz. 2 % Skonto oder 30 Tage netto.</a:t>
            </a:r>
          </a:p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20.12. </a:t>
            </a:r>
            <a:r>
              <a:rPr lang="de-DE" sz="1400" b="1" dirty="0">
                <a:latin typeface="Calibri" pitchFamily="34" charset="0"/>
                <a:cs typeface="Calibri" pitchFamily="34" charset="0"/>
              </a:rPr>
              <a:t>- S </a:t>
            </a:r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13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Zwei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Tablets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weisen erhebliche Gebrauchsspuren auf und werden zurückgesandt: Die Gutschrift lautet auf € 240,- (Inkl. 20 %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Ust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de-DE" sz="1400" dirty="0">
              <a:latin typeface="Calibri" pitchFamily="34" charset="0"/>
              <a:cs typeface="Calibri" pitchFamily="34" charset="0"/>
            </a:endParaRPr>
          </a:p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21.12. </a:t>
            </a:r>
            <a:r>
              <a:rPr lang="de-DE" sz="1400" b="1" dirty="0">
                <a:latin typeface="Calibri" pitchFamily="34" charset="0"/>
                <a:cs typeface="Calibri" pitchFamily="34" charset="0"/>
              </a:rPr>
              <a:t>- B </a:t>
            </a:r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36</a:t>
            </a:r>
            <a:endParaRPr lang="de-DE" sz="1400" b="1" dirty="0">
              <a:latin typeface="Calibri" pitchFamily="34" charset="0"/>
              <a:cs typeface="Calibri" pitchFamily="34" charset="0"/>
            </a:endParaRP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Die Hightech GmbH überweist den offenen Rechnungsbetrag (E422 abzüglich S 13) abzüglich 2 % Skonto an Horngacher (33242)</a:t>
            </a:r>
            <a:endParaRPr lang="de-DE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6" name="Rectangle 12"/>
          <p:cNvSpPr>
            <a:spLocks noChangeArrowheads="1"/>
          </p:cNvSpPr>
          <p:nvPr/>
        </p:nvSpPr>
        <p:spPr bwMode="auto">
          <a:xfrm>
            <a:off x="47625" y="123825"/>
            <a:ext cx="32979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dirty="0" smtClean="0">
                <a:latin typeface="Calibri" pitchFamily="34" charset="0"/>
                <a:cs typeface="Calibri" pitchFamily="34" charset="0"/>
              </a:rPr>
              <a:t>Eingangsrechnungen – Skonto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9" name="Textfeld 12"/>
          <p:cNvSpPr txBox="1">
            <a:spLocks noChangeArrowheads="1"/>
          </p:cNvSpPr>
          <p:nvPr/>
        </p:nvSpPr>
        <p:spPr bwMode="auto">
          <a:xfrm>
            <a:off x="6584756" y="5914344"/>
            <a:ext cx="29634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200" b="1" dirty="0">
                <a:latin typeface="Calibri" pitchFamily="34" charset="0"/>
                <a:cs typeface="Calibri" pitchFamily="34" charset="0"/>
              </a:rPr>
              <a:t>Aufgaben:  </a:t>
            </a:r>
            <a:endParaRPr lang="de-DE" sz="1200" b="1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de-DE" sz="1200" dirty="0" smtClean="0">
                <a:latin typeface="Calibri" pitchFamily="34" charset="0"/>
                <a:cs typeface="Calibri" pitchFamily="34" charset="0"/>
              </a:rPr>
              <a:t>Aufstellung der erforderlichen Buchungen</a:t>
            </a:r>
            <a:br>
              <a:rPr lang="de-DE" sz="1200" dirty="0" smtClean="0">
                <a:latin typeface="Calibri" pitchFamily="34" charset="0"/>
                <a:cs typeface="Calibri" pitchFamily="34" charset="0"/>
              </a:rPr>
            </a:br>
            <a:r>
              <a:rPr lang="de-DE" sz="1200" dirty="0" smtClean="0">
                <a:latin typeface="Calibri" pitchFamily="34" charset="0"/>
                <a:cs typeface="Calibri" pitchFamily="34" charset="0"/>
              </a:rPr>
              <a:t>aus Sicht Hightech GmbH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de-DE" sz="1200" dirty="0" smtClean="0">
                <a:latin typeface="Calibri" pitchFamily="34" charset="0"/>
                <a:cs typeface="Calibri" pitchFamily="34" charset="0"/>
              </a:rPr>
              <a:t>Darstellung des Kontos  33242</a:t>
            </a:r>
            <a:endParaRPr lang="de-DE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Explosion 2 29"/>
          <p:cNvSpPr/>
          <p:nvPr/>
        </p:nvSpPr>
        <p:spPr bwMode="auto">
          <a:xfrm>
            <a:off x="6127065" y="493157"/>
            <a:ext cx="3457575" cy="725487"/>
          </a:xfrm>
          <a:prstGeom prst="irregularSeal2">
            <a:avLst/>
          </a:prstGeom>
          <a:solidFill>
            <a:srgbClr val="FF0000"/>
          </a:solidFill>
          <a:ln w="9525" cap="flat" cmpd="sng" algn="ctr">
            <a:solidFill>
              <a:srgbClr val="DDDDD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de-AT" sz="1200" b="1" dirty="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Checkerbeispiel</a:t>
            </a:r>
          </a:p>
        </p:txBody>
      </p:sp>
      <p:sp>
        <p:nvSpPr>
          <p:cNvPr id="3086" name="Line 24"/>
          <p:cNvSpPr>
            <a:spLocks noChangeShapeType="1"/>
          </p:cNvSpPr>
          <p:nvPr/>
        </p:nvSpPr>
        <p:spPr bwMode="auto">
          <a:xfrm>
            <a:off x="5727354" y="3010268"/>
            <a:ext cx="3861146" cy="0"/>
          </a:xfrm>
          <a:prstGeom prst="line">
            <a:avLst/>
          </a:prstGeom>
          <a:noFill/>
          <a:ln w="12700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87" name="Line 25"/>
          <p:cNvSpPr>
            <a:spLocks noChangeShapeType="1"/>
          </p:cNvSpPr>
          <p:nvPr/>
        </p:nvSpPr>
        <p:spPr bwMode="auto">
          <a:xfrm>
            <a:off x="8667088" y="3010268"/>
            <a:ext cx="0" cy="1168032"/>
          </a:xfrm>
          <a:prstGeom prst="line">
            <a:avLst/>
          </a:prstGeom>
          <a:noFill/>
          <a:ln w="12700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88" name="Line 26"/>
          <p:cNvSpPr>
            <a:spLocks noChangeShapeType="1"/>
          </p:cNvSpPr>
          <p:nvPr/>
        </p:nvSpPr>
        <p:spPr bwMode="auto">
          <a:xfrm>
            <a:off x="7549401" y="3010268"/>
            <a:ext cx="0" cy="1168032"/>
          </a:xfrm>
          <a:prstGeom prst="line">
            <a:avLst/>
          </a:prstGeom>
          <a:noFill/>
          <a:ln w="38100" cmpd="dbl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89" name="Rectangle 27"/>
          <p:cNvSpPr>
            <a:spLocks noChangeArrowheads="1"/>
          </p:cNvSpPr>
          <p:nvPr/>
        </p:nvSpPr>
        <p:spPr bwMode="auto">
          <a:xfrm>
            <a:off x="5888829" y="2736954"/>
            <a:ext cx="1293333" cy="18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de-DE" sz="1200" dirty="0" smtClean="0">
                <a:solidFill>
                  <a:srgbClr val="003300"/>
                </a:solidFill>
                <a:latin typeface="Verdana" pitchFamily="34" charset="0"/>
              </a:rPr>
              <a:t>33242 Horngacher</a:t>
            </a:r>
            <a:endParaRPr lang="de-DE" sz="1200" dirty="0">
              <a:solidFill>
                <a:srgbClr val="003300"/>
              </a:solidFill>
              <a:latin typeface="Verdana" pitchFamily="34" charset="0"/>
            </a:endParaRPr>
          </a:p>
        </p:txBody>
      </p:sp>
      <p:pic>
        <p:nvPicPr>
          <p:cNvPr id="3095" name="Picture 2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625" y="2630966"/>
            <a:ext cx="5532492" cy="222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95"/>
          <a:stretch/>
        </p:blipFill>
        <p:spPr bwMode="auto">
          <a:xfrm>
            <a:off x="38099" y="4541035"/>
            <a:ext cx="5532492" cy="199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http://ts3.mm.bing.net/th?id=I.4703488214500990&amp;pid=1.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1959">
            <a:off x="7177399" y="4366943"/>
            <a:ext cx="1356908" cy="159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 bwMode="auto">
          <a:xfrm>
            <a:off x="-1" y="660400"/>
            <a:ext cx="9588501" cy="1917700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Computergroßhandel Horngacher GmbH</a:t>
            </a:r>
            <a:endParaRPr lang="de-DE" sz="1400" b="1" dirty="0">
              <a:latin typeface="Calibri" pitchFamily="34" charset="0"/>
              <a:cs typeface="Calibri" pitchFamily="34" charset="0"/>
            </a:endParaRPr>
          </a:p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12.12. – A427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Die Horngacher GmbH erstellt eine AR über 7.200,- (inkl. 20 %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Ust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) für den Verkauf von Samsung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Tablets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an die Hightech GmbH Computergroßhändler Horngacher (20111). Zahlbar innerhalb von 10 Tagen abz. 2 % Skonto oder 30 Tage netto.</a:t>
            </a:r>
          </a:p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20.12. </a:t>
            </a:r>
            <a:r>
              <a:rPr lang="de-DE" sz="1400" b="1" dirty="0">
                <a:latin typeface="Calibri" pitchFamily="34" charset="0"/>
                <a:cs typeface="Calibri" pitchFamily="34" charset="0"/>
              </a:rPr>
              <a:t>- S </a:t>
            </a:r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25</a:t>
            </a: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Zwei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Tablets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 weisen Gebrauchsspuren auf und werden zurückgenommen: Die Gutschrift lautet auf € 240,- (Inkl. 20 % </a:t>
            </a:r>
            <a:r>
              <a:rPr lang="de-DE" sz="1400" dirty="0" err="1" smtClean="0">
                <a:latin typeface="Calibri" pitchFamily="34" charset="0"/>
                <a:cs typeface="Calibri" pitchFamily="34" charset="0"/>
              </a:rPr>
              <a:t>Ust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de-DE" sz="1400" dirty="0">
              <a:latin typeface="Calibri" pitchFamily="34" charset="0"/>
              <a:cs typeface="Calibri" pitchFamily="34" charset="0"/>
            </a:endParaRPr>
          </a:p>
          <a:p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21.12. </a:t>
            </a:r>
            <a:r>
              <a:rPr lang="de-DE" sz="1400" b="1" dirty="0">
                <a:latin typeface="Calibri" pitchFamily="34" charset="0"/>
                <a:cs typeface="Calibri" pitchFamily="34" charset="0"/>
              </a:rPr>
              <a:t>- B </a:t>
            </a:r>
            <a:r>
              <a:rPr lang="de-DE" sz="1400" b="1" dirty="0" smtClean="0">
                <a:latin typeface="Calibri" pitchFamily="34" charset="0"/>
                <a:cs typeface="Calibri" pitchFamily="34" charset="0"/>
              </a:rPr>
              <a:t>36</a:t>
            </a:r>
            <a:endParaRPr lang="de-DE" sz="1400" b="1" dirty="0">
              <a:latin typeface="Calibri" pitchFamily="34" charset="0"/>
              <a:cs typeface="Calibri" pitchFamily="34" charset="0"/>
            </a:endParaRPr>
          </a:p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Die Hightech GmbH überweist den offenen Rechnungsbetrag (E422 abzüglich S 13) abzüglich 2 % Skonto an Horngacher (33242)</a:t>
            </a:r>
            <a:endParaRPr lang="de-DE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6" name="Rectangle 12"/>
          <p:cNvSpPr>
            <a:spLocks noChangeArrowheads="1"/>
          </p:cNvSpPr>
          <p:nvPr/>
        </p:nvSpPr>
        <p:spPr bwMode="auto">
          <a:xfrm>
            <a:off x="47625" y="123825"/>
            <a:ext cx="31029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dirty="0" smtClean="0">
                <a:latin typeface="Calibri" pitchFamily="34" charset="0"/>
                <a:cs typeface="Calibri" pitchFamily="34" charset="0"/>
              </a:rPr>
              <a:t>Ausgangsrechnung – Skonto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9" name="Textfeld 12"/>
          <p:cNvSpPr txBox="1">
            <a:spLocks noChangeArrowheads="1"/>
          </p:cNvSpPr>
          <p:nvPr/>
        </p:nvSpPr>
        <p:spPr bwMode="auto">
          <a:xfrm>
            <a:off x="6584756" y="5914344"/>
            <a:ext cx="29634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1200" b="1" dirty="0">
                <a:latin typeface="Calibri" pitchFamily="34" charset="0"/>
                <a:cs typeface="Calibri" pitchFamily="34" charset="0"/>
              </a:rPr>
              <a:t>Aufgaben:  </a:t>
            </a:r>
            <a:endParaRPr lang="de-DE" sz="1200" b="1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de-DE" sz="1200" dirty="0" smtClean="0">
                <a:latin typeface="Calibri" pitchFamily="34" charset="0"/>
                <a:cs typeface="Calibri" pitchFamily="34" charset="0"/>
              </a:rPr>
              <a:t>Aufstellung der erforderlichen Buchungen</a:t>
            </a:r>
            <a:br>
              <a:rPr lang="de-DE" sz="1200" dirty="0" smtClean="0">
                <a:latin typeface="Calibri" pitchFamily="34" charset="0"/>
                <a:cs typeface="Calibri" pitchFamily="34" charset="0"/>
              </a:rPr>
            </a:br>
            <a:r>
              <a:rPr lang="de-DE" sz="1200" dirty="0" smtClean="0">
                <a:latin typeface="Calibri" pitchFamily="34" charset="0"/>
                <a:cs typeface="Calibri" pitchFamily="34" charset="0"/>
              </a:rPr>
              <a:t>aus Sicht der Horngacher GmbH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de-DE" sz="1200" dirty="0" smtClean="0">
                <a:latin typeface="Calibri" pitchFamily="34" charset="0"/>
                <a:cs typeface="Calibri" pitchFamily="34" charset="0"/>
              </a:rPr>
              <a:t>Darstellung des Kontos  20111</a:t>
            </a:r>
            <a:endParaRPr lang="de-DE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Explosion 2 29"/>
          <p:cNvSpPr/>
          <p:nvPr/>
        </p:nvSpPr>
        <p:spPr bwMode="auto">
          <a:xfrm>
            <a:off x="6127065" y="493157"/>
            <a:ext cx="3457575" cy="725487"/>
          </a:xfrm>
          <a:prstGeom prst="irregularSeal2">
            <a:avLst/>
          </a:prstGeom>
          <a:solidFill>
            <a:srgbClr val="FF0000"/>
          </a:solidFill>
          <a:ln w="9525" cap="flat" cmpd="sng" algn="ctr">
            <a:solidFill>
              <a:srgbClr val="DDDDD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de-AT" sz="1200" b="1" dirty="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Checkerbeispiel</a:t>
            </a:r>
          </a:p>
        </p:txBody>
      </p:sp>
      <p:sp>
        <p:nvSpPr>
          <p:cNvPr id="3086" name="Line 24"/>
          <p:cNvSpPr>
            <a:spLocks noChangeShapeType="1"/>
          </p:cNvSpPr>
          <p:nvPr/>
        </p:nvSpPr>
        <p:spPr bwMode="auto">
          <a:xfrm>
            <a:off x="5727354" y="3543668"/>
            <a:ext cx="3861146" cy="0"/>
          </a:xfrm>
          <a:prstGeom prst="line">
            <a:avLst/>
          </a:prstGeom>
          <a:noFill/>
          <a:ln w="12700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87" name="Line 25"/>
          <p:cNvSpPr>
            <a:spLocks noChangeShapeType="1"/>
          </p:cNvSpPr>
          <p:nvPr/>
        </p:nvSpPr>
        <p:spPr bwMode="auto">
          <a:xfrm>
            <a:off x="8667088" y="3543668"/>
            <a:ext cx="0" cy="1168032"/>
          </a:xfrm>
          <a:prstGeom prst="line">
            <a:avLst/>
          </a:prstGeom>
          <a:noFill/>
          <a:ln w="12700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88" name="Line 26"/>
          <p:cNvSpPr>
            <a:spLocks noChangeShapeType="1"/>
          </p:cNvSpPr>
          <p:nvPr/>
        </p:nvSpPr>
        <p:spPr bwMode="auto">
          <a:xfrm>
            <a:off x="7549401" y="3543668"/>
            <a:ext cx="0" cy="1168032"/>
          </a:xfrm>
          <a:prstGeom prst="line">
            <a:avLst/>
          </a:prstGeom>
          <a:noFill/>
          <a:ln w="38100" cmpd="dbl">
            <a:solidFill>
              <a:srgbClr val="00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3089" name="Rectangle 27"/>
          <p:cNvSpPr>
            <a:spLocks noChangeArrowheads="1"/>
          </p:cNvSpPr>
          <p:nvPr/>
        </p:nvSpPr>
        <p:spPr bwMode="auto">
          <a:xfrm>
            <a:off x="5888829" y="3270354"/>
            <a:ext cx="1625445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de-DE" sz="1200" dirty="0" smtClean="0">
                <a:solidFill>
                  <a:srgbClr val="003300"/>
                </a:solidFill>
                <a:latin typeface="Verdana" pitchFamily="34" charset="0"/>
              </a:rPr>
              <a:t>20111 Horngacher</a:t>
            </a:r>
            <a:endParaRPr lang="de-DE" sz="1200" dirty="0">
              <a:solidFill>
                <a:srgbClr val="003300"/>
              </a:solidFill>
              <a:latin typeface="Verdana" pitchFamily="34" charset="0"/>
            </a:endParaRPr>
          </a:p>
        </p:txBody>
      </p:sp>
      <p:pic>
        <p:nvPicPr>
          <p:cNvPr id="3095" name="Picture 2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625" y="2630966"/>
            <a:ext cx="5532492" cy="222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95"/>
          <a:stretch/>
        </p:blipFill>
        <p:spPr bwMode="auto">
          <a:xfrm>
            <a:off x="38099" y="4541035"/>
            <a:ext cx="5532492" cy="199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http://ts3.mm.bing.net/th?id=I.4703488214500990&amp;pid=1.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51959">
            <a:off x="7177399" y="4366943"/>
            <a:ext cx="1356908" cy="159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5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47638" y="152400"/>
            <a:ext cx="5794407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Verbuchung von Kundenskonti - Fallbeispiel</a:t>
            </a:r>
          </a:p>
        </p:txBody>
      </p:sp>
      <p:pic>
        <p:nvPicPr>
          <p:cNvPr id="17411" name="Grafik 8" descr="bauerpoin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109538"/>
            <a:ext cx="12017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714377"/>
            <a:ext cx="5259388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3" name="Textfeld 36"/>
          <p:cNvSpPr txBox="1">
            <a:spLocks noChangeArrowheads="1"/>
          </p:cNvSpPr>
          <p:nvPr/>
        </p:nvSpPr>
        <p:spPr bwMode="auto">
          <a:xfrm>
            <a:off x="5438776" y="742950"/>
            <a:ext cx="36826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altLang="de-DE" sz="1200"/>
              <a:t>Verbuchung der A 125 aus Sicht der Lamron GmbH</a:t>
            </a:r>
          </a:p>
          <a:p>
            <a:endParaRPr lang="de-AT" altLang="de-DE" sz="1200"/>
          </a:p>
          <a:p>
            <a:endParaRPr lang="de-AT" altLang="de-DE" sz="1200"/>
          </a:p>
          <a:p>
            <a:endParaRPr lang="de-AT" altLang="de-DE" sz="1200"/>
          </a:p>
          <a:p>
            <a:endParaRPr lang="de-AT" altLang="de-DE" sz="1200"/>
          </a:p>
          <a:p>
            <a:endParaRPr lang="de-AT" altLang="de-DE" sz="1200"/>
          </a:p>
          <a:p>
            <a:endParaRPr lang="de-AT" altLang="de-DE" sz="1200"/>
          </a:p>
          <a:p>
            <a:endParaRPr lang="de-AT" altLang="de-DE" sz="1200"/>
          </a:p>
          <a:p>
            <a:endParaRPr lang="de-AT" altLang="de-DE" sz="1200"/>
          </a:p>
          <a:p>
            <a:r>
              <a:rPr lang="de-AT" altLang="de-DE" sz="1200"/>
              <a:t>Stellen Sie das Konto 200452 dar.</a:t>
            </a:r>
          </a:p>
        </p:txBody>
      </p:sp>
      <p:sp>
        <p:nvSpPr>
          <p:cNvPr id="17414" name="Textfeld 37"/>
          <p:cNvSpPr txBox="1">
            <a:spLocks noChangeArrowheads="1"/>
          </p:cNvSpPr>
          <p:nvPr/>
        </p:nvSpPr>
        <p:spPr bwMode="auto">
          <a:xfrm>
            <a:off x="5924551" y="4029077"/>
            <a:ext cx="33489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altLang="de-DE" sz="1200"/>
              <a:t>Zahlungseingang abz. 2  % Skonto - Buchung:</a:t>
            </a:r>
          </a:p>
          <a:p>
            <a:endParaRPr lang="de-AT" altLang="de-DE" sz="1200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314825"/>
            <a:ext cx="66452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6" name="Pfeil nach links 39"/>
          <p:cNvSpPr>
            <a:spLocks noChangeArrowheads="1"/>
          </p:cNvSpPr>
          <p:nvPr/>
        </p:nvSpPr>
        <p:spPr bwMode="auto">
          <a:xfrm>
            <a:off x="6229350" y="5905500"/>
            <a:ext cx="895350" cy="304800"/>
          </a:xfrm>
          <a:prstGeom prst="lef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AT" altLang="de-DE"/>
          </a:p>
        </p:txBody>
      </p:sp>
      <p:sp>
        <p:nvSpPr>
          <p:cNvPr id="17417" name="Textfeld 40"/>
          <p:cNvSpPr txBox="1">
            <a:spLocks noChangeArrowheads="1"/>
          </p:cNvSpPr>
          <p:nvPr/>
        </p:nvSpPr>
        <p:spPr bwMode="auto">
          <a:xfrm>
            <a:off x="7067550" y="5915027"/>
            <a:ext cx="19131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altLang="de-DE" sz="1200"/>
              <a:t>Welcher Betrag geht ein?</a:t>
            </a:r>
          </a:p>
        </p:txBody>
      </p:sp>
    </p:spTree>
    <p:extLst>
      <p:ext uri="{BB962C8B-B14F-4D97-AF65-F5344CB8AC3E}">
        <p14:creationId xmlns:p14="http://schemas.microsoft.com/office/powerpoint/2010/main" val="2428086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147640" y="152400"/>
            <a:ext cx="7052765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Verbuchung von Kundenskonti </a:t>
            </a: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– Fallbeispiel - Lösung</a:t>
            </a:r>
            <a:endParaRPr lang="de-DE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18435" name="Grafik 8" descr="bauerpoin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109538"/>
            <a:ext cx="12017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1" y="1006475"/>
            <a:ext cx="8077200" cy="54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97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128588" y="133350"/>
            <a:ext cx="6267485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Verbuchung von </a:t>
            </a: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Lieferantenskonti - Fallbeispiel</a:t>
            </a:r>
            <a:endParaRPr lang="de-DE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0483" name="Textfeld 31"/>
          <p:cNvSpPr txBox="1">
            <a:spLocks noChangeArrowheads="1"/>
          </p:cNvSpPr>
          <p:nvPr/>
        </p:nvSpPr>
        <p:spPr bwMode="auto">
          <a:xfrm>
            <a:off x="5295901" y="676277"/>
            <a:ext cx="38775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altLang="de-DE" sz="1200"/>
              <a:t>Verbuchung der E 452 aus Sicht der Sleepwell GmbH </a:t>
            </a:r>
          </a:p>
          <a:p>
            <a:r>
              <a:rPr lang="de-AT" altLang="de-DE" sz="1200"/>
              <a:t>(Moritz 33999)</a:t>
            </a:r>
          </a:p>
        </p:txBody>
      </p:sp>
      <p:sp>
        <p:nvSpPr>
          <p:cNvPr id="20484" name="Textfeld 32"/>
          <p:cNvSpPr txBox="1">
            <a:spLocks noChangeArrowheads="1"/>
          </p:cNvSpPr>
          <p:nvPr/>
        </p:nvSpPr>
        <p:spPr bwMode="auto">
          <a:xfrm>
            <a:off x="123826" y="4838702"/>
            <a:ext cx="43967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AT" altLang="de-DE" sz="1200"/>
              <a:t>Zahlung der E 452 abzüglich 3 % Skonto:</a:t>
            </a:r>
          </a:p>
          <a:p>
            <a:r>
              <a:rPr lang="de-AT" altLang="de-DE" sz="1200"/>
              <a:t>Füllen Sie den Zahlschein aus, verbuchen Sie die Zahlung</a:t>
            </a:r>
          </a:p>
          <a:p>
            <a:r>
              <a:rPr lang="de-AT" altLang="de-DE" sz="1200"/>
              <a:t>(B52, 20.5.20.., IBAN Sleepwell: AT42 1200 0000 0008 6644 )</a:t>
            </a:r>
          </a:p>
        </p:txBody>
      </p:sp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0"/>
            <a:ext cx="52768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486" name="Grafik 4" descr="raiffeise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6" y="3495677"/>
            <a:ext cx="4886325" cy="33623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65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128588" y="133350"/>
            <a:ext cx="7319055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Verbuchung von </a:t>
            </a:r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Lieferantenskonti – Fallbeispiel Lösung</a:t>
            </a:r>
            <a:endParaRPr lang="de-DE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1" y="700088"/>
            <a:ext cx="9161463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19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A4-Papier (210x297 mm)</PresentationFormat>
  <Paragraphs>55</Paragraphs>
  <Slides>6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Standarddesign</vt:lpstr>
      <vt:lpstr>CorelDRAW!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Mag. Helmut Bauer</dc:creator>
  <cp:lastModifiedBy>BAUER Helmut</cp:lastModifiedBy>
  <cp:revision>202</cp:revision>
  <cp:lastPrinted>1999-11-18T15:02:04Z</cp:lastPrinted>
  <dcterms:created xsi:type="dcterms:W3CDTF">1998-08-03T08:19:10Z</dcterms:created>
  <dcterms:modified xsi:type="dcterms:W3CDTF">2014-02-28T09:30:23Z</dcterms:modified>
</cp:coreProperties>
</file>