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013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138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915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369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547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3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949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6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638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694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985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8E47-89B3-4450-BE99-99A6C8DEA260}" type="datetimeFigureOut">
              <a:rPr lang="de-AT" smtClean="0"/>
              <a:t>20.09.2013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EF77A-873A-4836-9FA1-786BB2F47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67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7" y="548680"/>
            <a:ext cx="2534732" cy="720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dirty="0" smtClean="0"/>
              <a:t>Lieferant</a:t>
            </a:r>
            <a:endParaRPr lang="de-AT" sz="3600" dirty="0"/>
          </a:p>
        </p:txBody>
      </p:sp>
      <p:sp>
        <p:nvSpPr>
          <p:cNvPr id="5" name="Rechteck 4"/>
          <p:cNvSpPr/>
          <p:nvPr/>
        </p:nvSpPr>
        <p:spPr>
          <a:xfrm>
            <a:off x="3347864" y="548680"/>
            <a:ext cx="2376264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/>
              <a:t>Wir</a:t>
            </a:r>
          </a:p>
          <a:p>
            <a:pPr algn="ctr"/>
            <a:r>
              <a:rPr lang="de-AT" sz="2000" dirty="0" smtClean="0"/>
              <a:t>(Übungsmandant)</a:t>
            </a:r>
            <a:endParaRPr lang="de-AT" sz="2000" dirty="0"/>
          </a:p>
        </p:txBody>
      </p:sp>
      <p:sp>
        <p:nvSpPr>
          <p:cNvPr id="6" name="Rechteck 5"/>
          <p:cNvSpPr/>
          <p:nvPr/>
        </p:nvSpPr>
        <p:spPr>
          <a:xfrm>
            <a:off x="6012160" y="548680"/>
            <a:ext cx="3043782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dirty="0" smtClean="0"/>
              <a:t>Kunde</a:t>
            </a:r>
            <a:endParaRPr lang="de-AT" sz="3600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1340768"/>
            <a:ext cx="2574744" cy="5016758"/>
          </a:xfrm>
          <a:prstGeom prst="rect">
            <a:avLst/>
          </a:prstGeom>
          <a:solidFill>
            <a:srgbClr val="FFD1C9"/>
          </a:solidFill>
        </p:spPr>
        <p:txBody>
          <a:bodyPr wrap="none" rtlCol="0">
            <a:spAutoFit/>
          </a:bodyPr>
          <a:lstStyle/>
          <a:p>
            <a:r>
              <a:rPr lang="de-AT" sz="1600" dirty="0" smtClean="0"/>
              <a:t>Firma </a:t>
            </a:r>
            <a:r>
              <a:rPr lang="de-AT" sz="1600" dirty="0" err="1" smtClean="0"/>
              <a:t>Schmerold</a:t>
            </a:r>
            <a:r>
              <a:rPr lang="de-AT" sz="1600" dirty="0" smtClean="0"/>
              <a:t> GmbH</a:t>
            </a:r>
          </a:p>
          <a:p>
            <a:r>
              <a:rPr lang="de-AT" sz="1600" dirty="0" smtClean="0"/>
              <a:t>Uferweg 2, 5020 Salzburg</a:t>
            </a:r>
          </a:p>
          <a:p>
            <a:r>
              <a:rPr lang="de-AT" sz="1600" dirty="0" err="1" smtClean="0"/>
              <a:t>Zahlungsbed</a:t>
            </a:r>
            <a:r>
              <a:rPr lang="de-AT" sz="1600" dirty="0" smtClean="0"/>
              <a:t>.: 2/14/30</a:t>
            </a:r>
          </a:p>
          <a:p>
            <a:endParaRPr lang="de-AT" sz="1600" dirty="0" smtClean="0"/>
          </a:p>
          <a:p>
            <a:r>
              <a:rPr lang="de-AT" sz="1600" dirty="0" err="1" smtClean="0"/>
              <a:t>Schmerold</a:t>
            </a:r>
            <a:r>
              <a:rPr lang="de-AT" sz="1600" dirty="0" smtClean="0"/>
              <a:t> liefert am 2.9.</a:t>
            </a:r>
          </a:p>
          <a:p>
            <a:r>
              <a:rPr lang="de-AT" sz="1600" dirty="0" smtClean="0"/>
              <a:t>10 Stück Monitore </a:t>
            </a:r>
          </a:p>
          <a:p>
            <a:r>
              <a:rPr lang="de-AT" sz="1600" dirty="0" smtClean="0"/>
              <a:t>Samsung </a:t>
            </a:r>
            <a:r>
              <a:rPr lang="de-AT" sz="1600" dirty="0" err="1" smtClean="0"/>
              <a:t>Thinkmaster</a:t>
            </a:r>
            <a:endParaRPr lang="de-AT" sz="1600" dirty="0" smtClean="0"/>
          </a:p>
          <a:p>
            <a:r>
              <a:rPr lang="de-AT" sz="1600" dirty="0" smtClean="0"/>
              <a:t>Einstandspreis: 90,-</a:t>
            </a:r>
          </a:p>
          <a:p>
            <a:r>
              <a:rPr lang="de-AT" sz="1600" dirty="0" smtClean="0"/>
              <a:t>Verkaufspreis: 199,- (brutto)</a:t>
            </a:r>
          </a:p>
          <a:p>
            <a:endParaRPr lang="de-AT" sz="1600" dirty="0"/>
          </a:p>
          <a:p>
            <a:r>
              <a:rPr lang="de-AT" sz="1600" dirty="0" smtClean="0"/>
              <a:t>Lagerbestand:</a:t>
            </a:r>
          </a:p>
          <a:p>
            <a:r>
              <a:rPr lang="de-AT" sz="1600" dirty="0" smtClean="0"/>
              <a:t>Mind.: 5 Stück, Soll: 10 Stück</a:t>
            </a:r>
          </a:p>
          <a:p>
            <a:endParaRPr lang="de-AT" sz="1600" dirty="0" smtClean="0"/>
          </a:p>
          <a:p>
            <a:r>
              <a:rPr lang="de-AT" sz="1600" dirty="0" err="1" smtClean="0"/>
              <a:t>Schmerold</a:t>
            </a:r>
            <a:r>
              <a:rPr lang="de-AT" sz="1600" dirty="0" smtClean="0"/>
              <a:t> übermittelt die</a:t>
            </a:r>
            <a:endParaRPr lang="de-AT" sz="1600" dirty="0"/>
          </a:p>
          <a:p>
            <a:r>
              <a:rPr lang="de-AT" sz="1600" dirty="0" smtClean="0"/>
              <a:t>ER 25, Rechnungsdatum:</a:t>
            </a:r>
          </a:p>
          <a:p>
            <a:r>
              <a:rPr lang="de-AT" sz="1600" dirty="0" smtClean="0"/>
              <a:t>4.9.; Bruttobetrag: 1.080,-</a:t>
            </a:r>
          </a:p>
          <a:p>
            <a:r>
              <a:rPr lang="de-AT" sz="1600" dirty="0" smtClean="0"/>
              <a:t>Rechnungsnummer: 1234</a:t>
            </a:r>
          </a:p>
          <a:p>
            <a:endParaRPr lang="de-AT" sz="1600" dirty="0"/>
          </a:p>
          <a:p>
            <a:r>
              <a:rPr lang="de-AT" sz="1600" dirty="0" smtClean="0"/>
              <a:t>Wir bezahlen am 11.9. abz.</a:t>
            </a:r>
          </a:p>
          <a:p>
            <a:r>
              <a:rPr lang="de-AT" sz="1600" dirty="0" smtClean="0"/>
              <a:t>Skonto. (B15)</a:t>
            </a:r>
            <a:endParaRPr lang="de-AT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6012160" y="1412776"/>
            <a:ext cx="3043782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1600" dirty="0" smtClean="0"/>
              <a:t>Kundin </a:t>
            </a:r>
            <a:r>
              <a:rPr lang="de-AT" sz="1600" dirty="0" err="1" smtClean="0"/>
              <a:t>Antlinger</a:t>
            </a:r>
            <a:r>
              <a:rPr lang="de-AT" sz="1600" dirty="0" smtClean="0"/>
              <a:t> fragt um</a:t>
            </a:r>
          </a:p>
          <a:p>
            <a:r>
              <a:rPr lang="de-AT" sz="1600" dirty="0" smtClean="0"/>
              <a:t>ein Angebot über einen Monitor</a:t>
            </a:r>
          </a:p>
          <a:p>
            <a:r>
              <a:rPr lang="de-AT" sz="1600" dirty="0" smtClean="0"/>
              <a:t>an. Wir erstellen ein Angebot am</a:t>
            </a:r>
          </a:p>
          <a:p>
            <a:r>
              <a:rPr lang="de-AT" sz="1600" dirty="0" smtClean="0"/>
              <a:t>5.9. und gewähren 10 % Rabatt.</a:t>
            </a:r>
          </a:p>
          <a:p>
            <a:endParaRPr lang="de-AT" sz="1600" dirty="0"/>
          </a:p>
          <a:p>
            <a:r>
              <a:rPr lang="de-AT" sz="1600" dirty="0" smtClean="0"/>
              <a:t>Kundendaten:</a:t>
            </a:r>
          </a:p>
          <a:p>
            <a:r>
              <a:rPr lang="de-AT" sz="1600" dirty="0" smtClean="0"/>
              <a:t>Vanessa </a:t>
            </a:r>
            <a:r>
              <a:rPr lang="de-AT" sz="1600" dirty="0" err="1" smtClean="0"/>
              <a:t>Antlinger</a:t>
            </a:r>
            <a:r>
              <a:rPr lang="de-AT" sz="1600" dirty="0" smtClean="0"/>
              <a:t>, </a:t>
            </a:r>
            <a:r>
              <a:rPr lang="de-AT" sz="1600" dirty="0" err="1" smtClean="0"/>
              <a:t>Ochsenharing</a:t>
            </a:r>
            <a:r>
              <a:rPr lang="de-AT" sz="1600" dirty="0" smtClean="0"/>
              <a:t> 8</a:t>
            </a:r>
          </a:p>
          <a:p>
            <a:r>
              <a:rPr lang="de-AT" sz="1600" dirty="0" smtClean="0"/>
              <a:t>5163 </a:t>
            </a:r>
            <a:r>
              <a:rPr lang="de-AT" sz="1600" dirty="0" err="1" smtClean="0"/>
              <a:t>Mattsee</a:t>
            </a:r>
            <a:r>
              <a:rPr lang="de-AT" sz="1600" dirty="0" smtClean="0"/>
              <a:t>;</a:t>
            </a:r>
          </a:p>
          <a:p>
            <a:r>
              <a:rPr lang="de-AT" sz="1600" dirty="0" smtClean="0"/>
              <a:t>Zahlungsbedingungen: 2/10/30</a:t>
            </a:r>
          </a:p>
          <a:p>
            <a:endParaRPr lang="de-AT" sz="1600" dirty="0" smtClean="0"/>
          </a:p>
          <a:p>
            <a:r>
              <a:rPr lang="de-AT" sz="1600" dirty="0" smtClean="0"/>
              <a:t>Kundin akzeptiert das Angebot </a:t>
            </a:r>
          </a:p>
          <a:p>
            <a:r>
              <a:rPr lang="de-AT" sz="1600" dirty="0" smtClean="0"/>
              <a:t>am 6.9. und bestellt 1 Stück.</a:t>
            </a:r>
          </a:p>
          <a:p>
            <a:endParaRPr lang="de-AT" sz="1600" dirty="0"/>
          </a:p>
          <a:p>
            <a:r>
              <a:rPr lang="de-AT" sz="1600" dirty="0" smtClean="0"/>
              <a:t>AR 1, Rechnungsdatum 6.9.</a:t>
            </a:r>
          </a:p>
          <a:p>
            <a:r>
              <a:rPr lang="de-AT" sz="1600" dirty="0" smtClean="0"/>
              <a:t>Lieferschein 1, Versanddatum 6.9.</a:t>
            </a:r>
          </a:p>
          <a:p>
            <a:endParaRPr lang="de-AT" sz="1600" dirty="0"/>
          </a:p>
          <a:p>
            <a:endParaRPr lang="de-AT" sz="1600" dirty="0" smtClean="0"/>
          </a:p>
          <a:p>
            <a:r>
              <a:rPr lang="de-AT" sz="1600" dirty="0" smtClean="0"/>
              <a:t>Kundin bezahlt am 10.9. abz. </a:t>
            </a:r>
          </a:p>
          <a:p>
            <a:r>
              <a:rPr lang="de-AT" sz="1600" dirty="0" smtClean="0"/>
              <a:t>Skonto. (B14)</a:t>
            </a:r>
          </a:p>
          <a:p>
            <a:endParaRPr lang="de-AT" sz="1600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2987824" y="1303015"/>
            <a:ext cx="305660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b="1" dirty="0" smtClean="0">
                <a:solidFill>
                  <a:schemeClr val="accent3">
                    <a:lumMod val="75000"/>
                  </a:schemeClr>
                </a:solidFill>
              </a:rPr>
              <a:t>Aufgaben: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Anlage Personenkonto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smtClean="0">
                <a:solidFill>
                  <a:srgbClr val="FF0000"/>
                </a:solidFill>
              </a:rPr>
              <a:t>Lieferant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Anlage Artikel (Monitor)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Erfassung ER 25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Erfassung Stückzahl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smtClean="0">
                <a:solidFill>
                  <a:srgbClr val="FF0000"/>
                </a:solidFill>
              </a:rPr>
              <a:t>Lagerbuchhaltung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Anlage Kundenkonto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Erstellung eines Angebotes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Erstellung Lieferschein und</a:t>
            </a:r>
            <a:r>
              <a:rPr lang="de-AT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e-AT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Rechnung aus d. Angebot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Erfassung AR 1 in der </a:t>
            </a:r>
            <a:r>
              <a:rPr lang="de-AT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Fibu</a:t>
            </a:r>
            <a:endParaRPr lang="de-AT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Verbuchung </a:t>
            </a:r>
            <a:b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Zahlungseingang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Verbuchung 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smtClean="0">
                <a:solidFill>
                  <a:srgbClr val="FF0000"/>
                </a:solidFill>
              </a:rPr>
              <a:t>Zahlungsausgang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Kontrolle offene Posten</a:t>
            </a: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de-AT" dirty="0" smtClean="0">
                <a:solidFill>
                  <a:srgbClr val="FF0000"/>
                </a:solidFill>
              </a:rPr>
              <a:t>Lieferant</a:t>
            </a: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&amp; Kunde)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51520" y="6444044"/>
            <a:ext cx="860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chemeClr val="accent3">
                    <a:lumMod val="75000"/>
                  </a:schemeClr>
                </a:solidFill>
              </a:rPr>
              <a:t>Ausdrucke</a:t>
            </a:r>
            <a:r>
              <a:rPr lang="de-AT" dirty="0" smtClean="0">
                <a:solidFill>
                  <a:schemeClr val="accent3">
                    <a:lumMod val="75000"/>
                  </a:schemeClr>
                </a:solidFill>
              </a:rPr>
              <a:t>: Journal, Kontoblatt Debitor &amp; Kreditor, Artikelliste, Angebot, Lieferschein, AR 1</a:t>
            </a:r>
            <a:endParaRPr lang="de-AT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5536" y="135603"/>
            <a:ext cx="5148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Übung: CRW – Abwicklung eines Geschäftsprozesses</a:t>
            </a:r>
            <a:endParaRPr lang="de-AT" dirty="0"/>
          </a:p>
        </p:txBody>
      </p:sp>
      <p:pic>
        <p:nvPicPr>
          <p:cNvPr id="13" name="Grafik 7" descr="bauerpoin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8828"/>
            <a:ext cx="985713" cy="35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llipse 13"/>
          <p:cNvSpPr/>
          <p:nvPr/>
        </p:nvSpPr>
        <p:spPr>
          <a:xfrm>
            <a:off x="107504" y="134076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Ellipse 14"/>
          <p:cNvSpPr/>
          <p:nvPr/>
        </p:nvSpPr>
        <p:spPr>
          <a:xfrm>
            <a:off x="107504" y="2692549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7" name="Ellipse 16"/>
          <p:cNvSpPr/>
          <p:nvPr/>
        </p:nvSpPr>
        <p:spPr>
          <a:xfrm>
            <a:off x="147489" y="4581128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8" name="Ellipse 17"/>
          <p:cNvSpPr/>
          <p:nvPr/>
        </p:nvSpPr>
        <p:spPr>
          <a:xfrm>
            <a:off x="107505" y="3068960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B050"/>
                </a:solidFill>
              </a:rPr>
              <a:t>4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246019" y="2609875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B050"/>
                </a:solidFill>
              </a:rPr>
              <a:t>5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756398" y="177281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B050"/>
                </a:solidFill>
              </a:rPr>
              <a:t>6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786250" y="490232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B050"/>
                </a:solidFill>
              </a:rPr>
              <a:t>7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786250" y="519035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B050"/>
                </a:solidFill>
              </a:rPr>
              <a:t>8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748758" y="580526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B050"/>
                </a:solidFill>
              </a:rPr>
              <a:t>9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75481" y="6115556"/>
            <a:ext cx="432047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 smtClean="0">
                <a:solidFill>
                  <a:srgbClr val="00B050"/>
                </a:solidFill>
              </a:rPr>
              <a:t>10</a:t>
            </a:r>
            <a:endParaRPr lang="de-AT" sz="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7" y="548680"/>
            <a:ext cx="2534732" cy="720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dirty="0" smtClean="0"/>
              <a:t>Lieferant</a:t>
            </a:r>
            <a:endParaRPr lang="de-AT" sz="3600" dirty="0"/>
          </a:p>
        </p:txBody>
      </p:sp>
      <p:sp>
        <p:nvSpPr>
          <p:cNvPr id="5" name="Rechteck 4"/>
          <p:cNvSpPr/>
          <p:nvPr/>
        </p:nvSpPr>
        <p:spPr>
          <a:xfrm>
            <a:off x="3347864" y="548680"/>
            <a:ext cx="48245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/>
              <a:t>Wir</a:t>
            </a:r>
          </a:p>
          <a:p>
            <a:pPr algn="ctr"/>
            <a:r>
              <a:rPr lang="de-AT" sz="2000" dirty="0" smtClean="0"/>
              <a:t>(Übungsmandant)</a:t>
            </a:r>
            <a:endParaRPr lang="de-AT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1340768"/>
            <a:ext cx="2431884" cy="5016758"/>
          </a:xfrm>
          <a:prstGeom prst="rect">
            <a:avLst/>
          </a:prstGeom>
          <a:solidFill>
            <a:srgbClr val="FFD1C9"/>
          </a:solidFill>
        </p:spPr>
        <p:txBody>
          <a:bodyPr wrap="none" rtlCol="0">
            <a:spAutoFit/>
          </a:bodyPr>
          <a:lstStyle/>
          <a:p>
            <a:r>
              <a:rPr lang="de-AT" sz="1600" dirty="0" smtClean="0"/>
              <a:t>Firma </a:t>
            </a:r>
            <a:r>
              <a:rPr lang="de-AT" sz="1600" dirty="0" err="1" smtClean="0"/>
              <a:t>Schmerold</a:t>
            </a:r>
            <a:r>
              <a:rPr lang="de-AT" sz="1600" dirty="0" smtClean="0"/>
              <a:t> GmbH</a:t>
            </a:r>
          </a:p>
          <a:p>
            <a:r>
              <a:rPr lang="de-AT" sz="1600" dirty="0" smtClean="0"/>
              <a:t>Uferweg 2, 5020 Salzburg</a:t>
            </a:r>
          </a:p>
          <a:p>
            <a:r>
              <a:rPr lang="de-AT" sz="1600" dirty="0" err="1" smtClean="0"/>
              <a:t>Zahlungsbed</a:t>
            </a:r>
            <a:r>
              <a:rPr lang="de-AT" sz="1600" dirty="0" smtClean="0"/>
              <a:t>.: 2/14/30</a:t>
            </a:r>
          </a:p>
          <a:p>
            <a:endParaRPr lang="de-AT" sz="1600" dirty="0" smtClean="0"/>
          </a:p>
          <a:p>
            <a:r>
              <a:rPr lang="de-AT" sz="1600" dirty="0" err="1" smtClean="0"/>
              <a:t>Schmerold</a:t>
            </a:r>
            <a:r>
              <a:rPr lang="de-AT" sz="1600" dirty="0" smtClean="0"/>
              <a:t> liefert am 2.9.</a:t>
            </a:r>
          </a:p>
          <a:p>
            <a:r>
              <a:rPr lang="de-AT" sz="1600" dirty="0" smtClean="0"/>
              <a:t>1 Hochleistungsdrucker</a:t>
            </a:r>
            <a:endParaRPr lang="de-AT" sz="1600" dirty="0" smtClean="0"/>
          </a:p>
          <a:p>
            <a:r>
              <a:rPr lang="de-AT" sz="1600" dirty="0" smtClean="0"/>
              <a:t>HP Master für unser Büro</a:t>
            </a:r>
          </a:p>
          <a:p>
            <a:r>
              <a:rPr lang="de-AT" sz="1600" dirty="0" smtClean="0"/>
              <a:t>(Anlagegegenstand)</a:t>
            </a:r>
            <a:endParaRPr lang="de-AT" sz="1600" dirty="0" smtClean="0"/>
          </a:p>
          <a:p>
            <a:endParaRPr lang="de-AT" sz="1600" dirty="0"/>
          </a:p>
          <a:p>
            <a:r>
              <a:rPr lang="de-AT" sz="1600" dirty="0" smtClean="0"/>
              <a:t>Preis: 900,- netto</a:t>
            </a:r>
          </a:p>
          <a:p>
            <a:r>
              <a:rPr lang="de-AT" sz="1600" dirty="0" smtClean="0"/>
              <a:t>Nutzungsdauer: 4 Jahre</a:t>
            </a:r>
            <a:endParaRPr lang="de-AT" sz="1600" dirty="0" smtClean="0"/>
          </a:p>
          <a:p>
            <a:r>
              <a:rPr lang="de-AT" sz="1600" dirty="0" smtClean="0"/>
              <a:t>Inbetriebnahme: 3.9.</a:t>
            </a:r>
          </a:p>
          <a:p>
            <a:endParaRPr lang="de-AT" sz="1600" dirty="0" smtClean="0"/>
          </a:p>
          <a:p>
            <a:r>
              <a:rPr lang="de-AT" sz="1600" dirty="0" err="1" smtClean="0"/>
              <a:t>Schmerold</a:t>
            </a:r>
            <a:r>
              <a:rPr lang="de-AT" sz="1600" dirty="0" smtClean="0"/>
              <a:t> </a:t>
            </a:r>
            <a:r>
              <a:rPr lang="de-AT" sz="1600" dirty="0" smtClean="0"/>
              <a:t>übermittelt die</a:t>
            </a:r>
            <a:endParaRPr lang="de-AT" sz="1600" dirty="0"/>
          </a:p>
          <a:p>
            <a:r>
              <a:rPr lang="de-AT" sz="1600" dirty="0" smtClean="0"/>
              <a:t>ER </a:t>
            </a:r>
            <a:r>
              <a:rPr lang="de-AT" sz="1600" dirty="0" smtClean="0"/>
              <a:t>29, </a:t>
            </a:r>
            <a:r>
              <a:rPr lang="de-AT" sz="1600" dirty="0" smtClean="0"/>
              <a:t>Rechnungsdatum:</a:t>
            </a:r>
          </a:p>
          <a:p>
            <a:r>
              <a:rPr lang="de-AT" sz="1600" dirty="0" smtClean="0"/>
              <a:t>4.9.; Bruttobetrag: 1.080,-</a:t>
            </a:r>
          </a:p>
          <a:p>
            <a:r>
              <a:rPr lang="de-AT" sz="1600" dirty="0" smtClean="0"/>
              <a:t>Rechnungsnummer: </a:t>
            </a:r>
            <a:r>
              <a:rPr lang="de-AT" sz="1600" dirty="0" smtClean="0"/>
              <a:t>1235</a:t>
            </a:r>
            <a:endParaRPr lang="de-AT" sz="1600" dirty="0" smtClean="0"/>
          </a:p>
          <a:p>
            <a:endParaRPr lang="de-AT" sz="1600" dirty="0"/>
          </a:p>
          <a:p>
            <a:r>
              <a:rPr lang="de-AT" sz="1600" dirty="0" smtClean="0"/>
              <a:t>Wir bezahlen am 11.9. abz.</a:t>
            </a:r>
          </a:p>
          <a:p>
            <a:r>
              <a:rPr lang="de-AT" sz="1600" dirty="0" smtClean="0"/>
              <a:t>Skonto. (B15)</a:t>
            </a:r>
            <a:endParaRPr lang="de-AT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215363" y="1303015"/>
            <a:ext cx="4957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chemeClr val="accent3">
                    <a:lumMod val="75000"/>
                  </a:schemeClr>
                </a:solidFill>
              </a:rPr>
              <a:t>Aufgaben: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Erfassung in der Anlagenbuchführung (Anlageverzeichnis)</a:t>
            </a:r>
            <a:endParaRPr lang="de-AT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Erfassung der ER 29 in der FIBU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smtClean="0">
                <a:solidFill>
                  <a:srgbClr val="FF0000"/>
                </a:solidFill>
              </a:rPr>
              <a:t>31.12.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smtClean="0">
                <a:solidFill>
                  <a:srgbClr val="FF0000"/>
                </a:solidFill>
              </a:rPr>
              <a:t>Abschreibung des Druckers - Verbuchung</a:t>
            </a:r>
            <a:endParaRPr lang="de-AT" dirty="0" smtClean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347864" y="4374252"/>
            <a:ext cx="488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chemeClr val="accent3">
                    <a:lumMod val="75000"/>
                  </a:schemeClr>
                </a:solidFill>
              </a:rPr>
              <a:t>Ausdrucke</a:t>
            </a:r>
            <a:r>
              <a:rPr lang="de-AT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de-AT" dirty="0" smtClean="0">
                <a:solidFill>
                  <a:schemeClr val="accent3">
                    <a:lumMod val="75000"/>
                  </a:schemeClr>
                </a:solidFill>
              </a:rPr>
              <a:t>Anlageverzeichnis, </a:t>
            </a:r>
            <a:r>
              <a:rPr lang="de-AT" dirty="0" smtClean="0">
                <a:solidFill>
                  <a:schemeClr val="accent3">
                    <a:lumMod val="75000"/>
                  </a:schemeClr>
                </a:solidFill>
              </a:rPr>
              <a:t>Kontoblatt </a:t>
            </a:r>
            <a:r>
              <a:rPr lang="de-AT" dirty="0" smtClean="0">
                <a:solidFill>
                  <a:schemeClr val="accent3">
                    <a:lumMod val="75000"/>
                  </a:schemeClr>
                </a:solidFill>
              </a:rPr>
              <a:t>Kreditor</a:t>
            </a:r>
            <a:endParaRPr lang="de-AT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10171" y="44624"/>
            <a:ext cx="2893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Übung: </a:t>
            </a:r>
            <a:r>
              <a:rPr lang="de-AT" dirty="0" smtClean="0"/>
              <a:t>Anlagenbuchführung</a:t>
            </a:r>
            <a:endParaRPr lang="de-AT" dirty="0"/>
          </a:p>
        </p:txBody>
      </p:sp>
      <p:sp>
        <p:nvSpPr>
          <p:cNvPr id="14" name="Ellipse 13"/>
          <p:cNvSpPr/>
          <p:nvPr/>
        </p:nvSpPr>
        <p:spPr>
          <a:xfrm>
            <a:off x="2267744" y="3087901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Ellipse 14"/>
          <p:cNvSpPr/>
          <p:nvPr/>
        </p:nvSpPr>
        <p:spPr>
          <a:xfrm>
            <a:off x="2642237" y="4743584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7" name="Ellipse 16"/>
          <p:cNvSpPr/>
          <p:nvPr/>
        </p:nvSpPr>
        <p:spPr>
          <a:xfrm>
            <a:off x="173802" y="3933056"/>
            <a:ext cx="288032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00B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337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Bildschirmpräsentation (4:3)</PresentationFormat>
  <Paragraphs>99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BAUER Helmut</dc:creator>
  <cp:lastModifiedBy>BAUER Helmut</cp:lastModifiedBy>
  <cp:revision>8</cp:revision>
  <cp:lastPrinted>2013-09-20T06:29:02Z</cp:lastPrinted>
  <dcterms:created xsi:type="dcterms:W3CDTF">2013-09-20T06:08:10Z</dcterms:created>
  <dcterms:modified xsi:type="dcterms:W3CDTF">2013-09-20T08:09:35Z</dcterms:modified>
</cp:coreProperties>
</file>