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60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6BFB6-A106-4DA8-883F-6E98CA5A4E18}" type="datetimeFigureOut">
              <a:rPr lang="de-AT" smtClean="0"/>
              <a:t>28.02.2014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444ADB-3084-48B9-8CE3-EED046F1F86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20696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82638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782638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782638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782638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782638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782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782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782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782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D7CA25F-E1B7-4579-AA64-E999F98AB9A4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 cap="flat"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smtClean="0"/>
              <a:t>an der Tafel unbedingt das Konto 200 darstellen. Forderung im Soll - Abbuchung der Zahlung, verbleibender Rest wird durch Skontoverbuchung ausgeglichen.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82638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782638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782638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782638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782638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782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782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782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782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A3C05B2-C934-45B7-A141-9056EA9C5F07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AT" alt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39847-969D-4719-9126-CEB870D4F208}" type="datetimeFigureOut">
              <a:rPr lang="de-AT" smtClean="0"/>
              <a:t>28.02.2014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F4D95-2953-47BF-B802-BCDBBABBB56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46756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39847-969D-4719-9126-CEB870D4F208}" type="datetimeFigureOut">
              <a:rPr lang="de-AT" smtClean="0"/>
              <a:t>28.02.2014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F4D95-2953-47BF-B802-BCDBBABBB56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57705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39847-969D-4719-9126-CEB870D4F208}" type="datetimeFigureOut">
              <a:rPr lang="de-AT" smtClean="0"/>
              <a:t>28.02.2014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F4D95-2953-47BF-B802-BCDBBABBB56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50422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39847-969D-4719-9126-CEB870D4F208}" type="datetimeFigureOut">
              <a:rPr lang="de-AT" smtClean="0"/>
              <a:t>28.02.2014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F4D95-2953-47BF-B802-BCDBBABBB56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15657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39847-969D-4719-9126-CEB870D4F208}" type="datetimeFigureOut">
              <a:rPr lang="de-AT" smtClean="0"/>
              <a:t>28.02.2014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F4D95-2953-47BF-B802-BCDBBABBB56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35689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39847-969D-4719-9126-CEB870D4F208}" type="datetimeFigureOut">
              <a:rPr lang="de-AT" smtClean="0"/>
              <a:t>28.02.2014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F4D95-2953-47BF-B802-BCDBBABBB56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12073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39847-969D-4719-9126-CEB870D4F208}" type="datetimeFigureOut">
              <a:rPr lang="de-AT" smtClean="0"/>
              <a:t>28.02.2014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F4D95-2953-47BF-B802-BCDBBABBB56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35892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39847-969D-4719-9126-CEB870D4F208}" type="datetimeFigureOut">
              <a:rPr lang="de-AT" smtClean="0"/>
              <a:t>28.02.2014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F4D95-2953-47BF-B802-BCDBBABBB56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62123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39847-969D-4719-9126-CEB870D4F208}" type="datetimeFigureOut">
              <a:rPr lang="de-AT" smtClean="0"/>
              <a:t>28.02.2014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F4D95-2953-47BF-B802-BCDBBABBB56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44380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39847-969D-4719-9126-CEB870D4F208}" type="datetimeFigureOut">
              <a:rPr lang="de-AT" smtClean="0"/>
              <a:t>28.02.2014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F4D95-2953-47BF-B802-BCDBBABBB56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46842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39847-969D-4719-9126-CEB870D4F208}" type="datetimeFigureOut">
              <a:rPr lang="de-AT" smtClean="0"/>
              <a:t>28.02.2014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F4D95-2953-47BF-B802-BCDBBABBB56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934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39847-969D-4719-9126-CEB870D4F208}" type="datetimeFigureOut">
              <a:rPr lang="de-AT" smtClean="0"/>
              <a:t>28.02.2014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F4D95-2953-47BF-B802-BCDBBABBB56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2518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136281" y="152401"/>
            <a:ext cx="3710888" cy="36933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Verbuchung von Kundenskonti</a:t>
            </a:r>
          </a:p>
        </p:txBody>
      </p:sp>
      <p:sp>
        <p:nvSpPr>
          <p:cNvPr id="244089" name="Rectangle 377"/>
          <p:cNvSpPr>
            <a:spLocks noChangeArrowheads="1"/>
          </p:cNvSpPr>
          <p:nvPr/>
        </p:nvSpPr>
        <p:spPr bwMode="auto">
          <a:xfrm>
            <a:off x="168520" y="1273175"/>
            <a:ext cx="3377711" cy="838200"/>
          </a:xfrm>
          <a:prstGeom prst="rect">
            <a:avLst/>
          </a:prstGeom>
          <a:solidFill>
            <a:schemeClr val="bg1"/>
          </a:solidFill>
          <a:ln w="12700"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2075" tIns="46038" rIns="92075" bIns="46038">
            <a:spAutoFit/>
          </a:bodyPr>
          <a:lstStyle/>
          <a:p>
            <a:pPr>
              <a:tabLst>
                <a:tab pos="666750" algn="l"/>
                <a:tab pos="2286000" algn="l"/>
              </a:tabLst>
              <a:defRPr/>
            </a:pPr>
            <a:r>
              <a:rPr lang="de-DE" sz="1600" dirty="0"/>
              <a:t>20.. Lieferforderungen</a:t>
            </a:r>
          </a:p>
          <a:p>
            <a:pPr>
              <a:tabLst>
                <a:tab pos="666750" algn="l"/>
                <a:tab pos="2286000" algn="l"/>
              </a:tabLst>
              <a:defRPr/>
            </a:pPr>
            <a:r>
              <a:rPr lang="de-DE" sz="1600" dirty="0"/>
              <a:t>	an    4000 HW-Erlöse	</a:t>
            </a:r>
          </a:p>
          <a:p>
            <a:pPr>
              <a:tabLst>
                <a:tab pos="666750" algn="l"/>
                <a:tab pos="2286000" algn="l"/>
              </a:tabLst>
              <a:defRPr/>
            </a:pPr>
            <a:r>
              <a:rPr lang="de-DE" sz="1600" dirty="0"/>
              <a:t>                    3500 UST </a:t>
            </a:r>
          </a:p>
        </p:txBody>
      </p:sp>
      <p:sp>
        <p:nvSpPr>
          <p:cNvPr id="16391" name="Rectangle 378"/>
          <p:cNvSpPr>
            <a:spLocks noChangeArrowheads="1"/>
          </p:cNvSpPr>
          <p:nvPr/>
        </p:nvSpPr>
        <p:spPr bwMode="auto">
          <a:xfrm>
            <a:off x="0" y="708025"/>
            <a:ext cx="371182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defTabSz="7620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7620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7620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7620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7620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sz="1600" b="1">
                <a:solidFill>
                  <a:schemeClr val="accent1"/>
                </a:solidFill>
              </a:rPr>
              <a:t>Ausgangssituation:</a:t>
            </a:r>
          </a:p>
          <a:p>
            <a:pPr algn="ctr"/>
            <a:r>
              <a:rPr lang="de-DE" altLang="de-DE" sz="1600" b="1">
                <a:solidFill>
                  <a:schemeClr val="accent1"/>
                </a:solidFill>
              </a:rPr>
              <a:t> Lieferforderung</a:t>
            </a:r>
          </a:p>
        </p:txBody>
      </p:sp>
      <p:sp>
        <p:nvSpPr>
          <p:cNvPr id="16392" name="Rectangle 387"/>
          <p:cNvSpPr>
            <a:spLocks noChangeArrowheads="1"/>
          </p:cNvSpPr>
          <p:nvPr/>
        </p:nvSpPr>
        <p:spPr bwMode="auto">
          <a:xfrm>
            <a:off x="6015405" y="911225"/>
            <a:ext cx="1081835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7620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7620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7620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7620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sz="2400"/>
              <a:t>Waren</a:t>
            </a:r>
          </a:p>
        </p:txBody>
      </p:sp>
      <p:sp>
        <p:nvSpPr>
          <p:cNvPr id="17415" name="AutoShape 388"/>
          <p:cNvSpPr>
            <a:spLocks noChangeArrowheads="1"/>
          </p:cNvSpPr>
          <p:nvPr/>
        </p:nvSpPr>
        <p:spPr bwMode="auto">
          <a:xfrm>
            <a:off x="6038851" y="1341438"/>
            <a:ext cx="1538654" cy="673800"/>
          </a:xfrm>
          <a:prstGeom prst="rightArrow">
            <a:avLst>
              <a:gd name="adj1" fmla="val 50000"/>
              <a:gd name="adj2" fmla="val 140013"/>
            </a:avLst>
          </a:prstGeom>
          <a:solidFill>
            <a:schemeClr val="bg1"/>
          </a:solidFill>
          <a:ln w="12700"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2075" tIns="46038" rIns="92075" bIns="46038">
            <a:spAutoFit/>
          </a:bodyPr>
          <a:lstStyle/>
          <a:p>
            <a:pPr>
              <a:tabLst>
                <a:tab pos="666750" algn="l"/>
                <a:tab pos="2286000" algn="l"/>
              </a:tabLst>
              <a:defRPr/>
            </a:pPr>
            <a:endParaRPr lang="de-AT" sz="1600"/>
          </a:p>
        </p:txBody>
      </p:sp>
      <p:grpSp>
        <p:nvGrpSpPr>
          <p:cNvPr id="16396" name="Group 389"/>
          <p:cNvGrpSpPr>
            <a:grpSpLocks/>
          </p:cNvGrpSpPr>
          <p:nvPr/>
        </p:nvGrpSpPr>
        <p:grpSpPr bwMode="auto">
          <a:xfrm>
            <a:off x="3824653" y="930276"/>
            <a:ext cx="2085242" cy="1389063"/>
            <a:chOff x="4021" y="668"/>
            <a:chExt cx="1423" cy="875"/>
          </a:xfrm>
        </p:grpSpPr>
        <p:pic>
          <p:nvPicPr>
            <p:cNvPr id="16422" name="Picture 390" descr="lamron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85" r="6006" b="10458"/>
            <a:stretch>
              <a:fillRect/>
            </a:stretch>
          </p:blipFill>
          <p:spPr bwMode="auto">
            <a:xfrm>
              <a:off x="4021" y="668"/>
              <a:ext cx="1414" cy="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423" name="Text Box 391"/>
            <p:cNvSpPr txBox="1">
              <a:spLocks noChangeArrowheads="1"/>
            </p:cNvSpPr>
            <p:nvPr/>
          </p:nvSpPr>
          <p:spPr bwMode="auto">
            <a:xfrm>
              <a:off x="4987" y="681"/>
              <a:ext cx="457" cy="233"/>
            </a:xfrm>
            <a:prstGeom prst="rect">
              <a:avLst/>
            </a:prstGeom>
            <a:noFill/>
            <a:ln w="12700">
              <a:solidFill>
                <a:srgbClr val="DDDDDD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>
                  <a:latin typeface="Verdana" pitchFamily="34" charset="0"/>
                </a:rPr>
                <a:t>WIR</a:t>
              </a:r>
            </a:p>
          </p:txBody>
        </p:sp>
      </p:grpSp>
      <p:grpSp>
        <p:nvGrpSpPr>
          <p:cNvPr id="16397" name="Group 392"/>
          <p:cNvGrpSpPr>
            <a:grpSpLocks/>
          </p:cNvGrpSpPr>
          <p:nvPr/>
        </p:nvGrpSpPr>
        <p:grpSpPr bwMode="auto">
          <a:xfrm>
            <a:off x="7596555" y="666751"/>
            <a:ext cx="1490296" cy="1803400"/>
            <a:chOff x="3952" y="612"/>
            <a:chExt cx="1017" cy="1136"/>
          </a:xfrm>
        </p:grpSpPr>
        <p:pic>
          <p:nvPicPr>
            <p:cNvPr id="16420" name="Picture 393" descr="rentner-mit-einkaufswagen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2" y="612"/>
              <a:ext cx="835" cy="1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421" name="Text Box 394"/>
            <p:cNvSpPr txBox="1">
              <a:spLocks noChangeArrowheads="1"/>
            </p:cNvSpPr>
            <p:nvPr/>
          </p:nvSpPr>
          <p:spPr bwMode="auto">
            <a:xfrm>
              <a:off x="4346" y="1515"/>
              <a:ext cx="623" cy="233"/>
            </a:xfrm>
            <a:prstGeom prst="rect">
              <a:avLst/>
            </a:prstGeom>
            <a:noFill/>
            <a:ln w="12700">
              <a:solidFill>
                <a:srgbClr val="DDDDDD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>
                  <a:latin typeface="Verdana" pitchFamily="34" charset="0"/>
                </a:rPr>
                <a:t>Kunde</a:t>
              </a:r>
            </a:p>
          </p:txBody>
        </p:sp>
      </p:grpSp>
      <p:pic>
        <p:nvPicPr>
          <p:cNvPr id="16398" name="Grafik 8" descr="bauerpoint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7135" y="109538"/>
            <a:ext cx="1109296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4091" name="Rectangle 379"/>
          <p:cNvSpPr>
            <a:spLocks noChangeArrowheads="1"/>
          </p:cNvSpPr>
          <p:nvPr/>
        </p:nvSpPr>
        <p:spPr bwMode="auto">
          <a:xfrm>
            <a:off x="3264877" y="3416301"/>
            <a:ext cx="3377712" cy="339725"/>
          </a:xfrm>
          <a:prstGeom prst="rect">
            <a:avLst/>
          </a:prstGeom>
          <a:solidFill>
            <a:schemeClr val="bg1"/>
          </a:solidFill>
          <a:ln w="12700"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2075" tIns="46038" rIns="92075" bIns="46038">
            <a:spAutoFit/>
          </a:bodyPr>
          <a:lstStyle/>
          <a:p>
            <a:pPr>
              <a:tabLst>
                <a:tab pos="666750" algn="l"/>
                <a:tab pos="2286000" algn="l"/>
              </a:tabLst>
              <a:defRPr/>
            </a:pPr>
            <a:r>
              <a:rPr lang="de-DE" sz="1600" dirty="0"/>
              <a:t>2700 (2800)    an   20..   Kundenkonto</a:t>
            </a:r>
          </a:p>
        </p:txBody>
      </p:sp>
      <p:sp>
        <p:nvSpPr>
          <p:cNvPr id="244092" name="Rectangle 380"/>
          <p:cNvSpPr>
            <a:spLocks noChangeArrowheads="1"/>
          </p:cNvSpPr>
          <p:nvPr/>
        </p:nvSpPr>
        <p:spPr bwMode="auto">
          <a:xfrm>
            <a:off x="3263412" y="4025900"/>
            <a:ext cx="3380642" cy="838200"/>
          </a:xfrm>
          <a:prstGeom prst="rect">
            <a:avLst/>
          </a:prstGeom>
          <a:solidFill>
            <a:schemeClr val="bg1"/>
          </a:solidFill>
          <a:ln w="12700"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2075" tIns="46038" rIns="92075" bIns="46038">
            <a:spAutoFit/>
          </a:bodyPr>
          <a:lstStyle/>
          <a:p>
            <a:pPr>
              <a:tabLst>
                <a:tab pos="666750" algn="l"/>
                <a:tab pos="2286000" algn="l"/>
              </a:tabLst>
              <a:defRPr/>
            </a:pPr>
            <a:r>
              <a:rPr lang="de-DE" sz="1600" dirty="0"/>
              <a:t>4410 Kundenskonto</a:t>
            </a:r>
          </a:p>
          <a:p>
            <a:pPr>
              <a:tabLst>
                <a:tab pos="666750" algn="l"/>
                <a:tab pos="2286000" algn="l"/>
              </a:tabLst>
              <a:defRPr/>
            </a:pPr>
            <a:r>
              <a:rPr lang="de-DE" sz="1600" dirty="0"/>
              <a:t>3500 UST</a:t>
            </a:r>
          </a:p>
          <a:p>
            <a:pPr>
              <a:tabLst>
                <a:tab pos="666750" algn="l"/>
                <a:tab pos="2286000" algn="l"/>
              </a:tabLst>
              <a:defRPr/>
            </a:pPr>
            <a:r>
              <a:rPr lang="de-DE" sz="1600" dirty="0"/>
              <a:t>	         an      20..   Kundenkonto</a:t>
            </a:r>
          </a:p>
        </p:txBody>
      </p:sp>
      <p:sp>
        <p:nvSpPr>
          <p:cNvPr id="16409" name="AutoShape 385"/>
          <p:cNvSpPr>
            <a:spLocks noChangeArrowheads="1"/>
          </p:cNvSpPr>
          <p:nvPr/>
        </p:nvSpPr>
        <p:spPr bwMode="auto">
          <a:xfrm>
            <a:off x="6794989" y="3324225"/>
            <a:ext cx="2313842" cy="598488"/>
          </a:xfrm>
          <a:prstGeom prst="leftArrow">
            <a:avLst>
              <a:gd name="adj1" fmla="val 75009"/>
              <a:gd name="adj2" fmla="val 209397"/>
            </a:avLst>
          </a:prstGeom>
          <a:solidFill>
            <a:schemeClr val="bg1"/>
          </a:solidFill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>
            <a:lvl1pPr defTabSz="7620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7620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7620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7620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7620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sz="2800" b="1">
                <a:solidFill>
                  <a:schemeClr val="accent1"/>
                </a:solidFill>
              </a:rPr>
              <a:t>Zahlung</a:t>
            </a:r>
          </a:p>
        </p:txBody>
      </p:sp>
      <p:sp>
        <p:nvSpPr>
          <p:cNvPr id="16410" name="AutoShape 386"/>
          <p:cNvSpPr>
            <a:spLocks noChangeArrowheads="1"/>
          </p:cNvSpPr>
          <p:nvPr/>
        </p:nvSpPr>
        <p:spPr bwMode="auto">
          <a:xfrm>
            <a:off x="6789127" y="4125914"/>
            <a:ext cx="2313842" cy="598487"/>
          </a:xfrm>
          <a:prstGeom prst="leftArrow">
            <a:avLst>
              <a:gd name="adj1" fmla="val 75009"/>
              <a:gd name="adj2" fmla="val 209397"/>
            </a:avLst>
          </a:prstGeom>
          <a:solidFill>
            <a:schemeClr val="bg1"/>
          </a:solidFill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>
            <a:lvl1pPr defTabSz="7620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7620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7620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7620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7620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sz="2800" b="1">
                <a:solidFill>
                  <a:schemeClr val="accent1"/>
                </a:solidFill>
              </a:rPr>
              <a:t>Skonto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877" y="5157192"/>
            <a:ext cx="3318974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9106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30"/>
          <p:cNvGrpSpPr>
            <a:grpSpLocks/>
          </p:cNvGrpSpPr>
          <p:nvPr/>
        </p:nvGrpSpPr>
        <p:grpSpPr bwMode="auto">
          <a:xfrm>
            <a:off x="3493476" y="866776"/>
            <a:ext cx="2085242" cy="1389063"/>
            <a:chOff x="4021" y="668"/>
            <a:chExt cx="1423" cy="875"/>
          </a:xfrm>
        </p:grpSpPr>
        <p:pic>
          <p:nvPicPr>
            <p:cNvPr id="19492" name="Picture 31" descr="lamron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85" r="6006" b="10458"/>
            <a:stretch>
              <a:fillRect/>
            </a:stretch>
          </p:blipFill>
          <p:spPr bwMode="auto">
            <a:xfrm>
              <a:off x="4021" y="668"/>
              <a:ext cx="1414" cy="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93" name="Text Box 32"/>
            <p:cNvSpPr txBox="1">
              <a:spLocks noChangeArrowheads="1"/>
            </p:cNvSpPr>
            <p:nvPr/>
          </p:nvSpPr>
          <p:spPr bwMode="auto">
            <a:xfrm>
              <a:off x="4987" y="681"/>
              <a:ext cx="457" cy="233"/>
            </a:xfrm>
            <a:prstGeom prst="rect">
              <a:avLst/>
            </a:prstGeom>
            <a:noFill/>
            <a:ln w="12700">
              <a:solidFill>
                <a:srgbClr val="DDDDDD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>
                  <a:latin typeface="Verdana" pitchFamily="34" charset="0"/>
                </a:rPr>
                <a:t>WIR</a:t>
              </a:r>
            </a:p>
          </p:txBody>
        </p:sp>
      </p:grpSp>
      <p:sp>
        <p:nvSpPr>
          <p:cNvPr id="245763" name="Rectangle 3"/>
          <p:cNvSpPr>
            <a:spLocks noChangeArrowheads="1"/>
          </p:cNvSpPr>
          <p:nvPr/>
        </p:nvSpPr>
        <p:spPr bwMode="auto">
          <a:xfrm>
            <a:off x="5782408" y="1382713"/>
            <a:ext cx="3247292" cy="831850"/>
          </a:xfrm>
          <a:prstGeom prst="rect">
            <a:avLst/>
          </a:prstGeom>
          <a:solidFill>
            <a:schemeClr val="bg1"/>
          </a:solidFill>
          <a:ln w="12700"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2075" tIns="46038" rIns="92075" bIns="46038">
            <a:spAutoFit/>
          </a:bodyPr>
          <a:lstStyle/>
          <a:p>
            <a:pPr>
              <a:tabLst>
                <a:tab pos="666750" algn="l"/>
                <a:tab pos="2286000" algn="l"/>
              </a:tabLst>
              <a:defRPr/>
            </a:pPr>
            <a:r>
              <a:rPr lang="de-DE" sz="1600" dirty="0"/>
              <a:t>5010 HW-Einsatz</a:t>
            </a:r>
          </a:p>
          <a:p>
            <a:pPr>
              <a:tabLst>
                <a:tab pos="666750" algn="l"/>
                <a:tab pos="2286000" algn="l"/>
              </a:tabLst>
              <a:defRPr/>
            </a:pPr>
            <a:r>
              <a:rPr lang="de-DE" sz="1600" dirty="0"/>
              <a:t>2500 Vorsteuer</a:t>
            </a:r>
          </a:p>
          <a:p>
            <a:pPr>
              <a:tabLst>
                <a:tab pos="666750" algn="l"/>
                <a:tab pos="2286000" algn="l"/>
              </a:tabLst>
              <a:defRPr/>
            </a:pPr>
            <a:r>
              <a:rPr lang="de-DE" sz="1600" dirty="0"/>
              <a:t>	   an    33..   Lieferantenkonto</a:t>
            </a:r>
          </a:p>
        </p:txBody>
      </p:sp>
      <p:sp>
        <p:nvSpPr>
          <p:cNvPr id="245764" name="Rectangle 4"/>
          <p:cNvSpPr>
            <a:spLocks noChangeArrowheads="1"/>
          </p:cNvSpPr>
          <p:nvPr/>
        </p:nvSpPr>
        <p:spPr bwMode="auto">
          <a:xfrm>
            <a:off x="118697" y="133351"/>
            <a:ext cx="4138890" cy="36933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Verbuchung von Lieferantenskonti</a:t>
            </a:r>
          </a:p>
        </p:txBody>
      </p:sp>
      <p:sp>
        <p:nvSpPr>
          <p:cNvPr id="19463" name="Rectangle 18"/>
          <p:cNvSpPr>
            <a:spLocks noChangeArrowheads="1"/>
          </p:cNvSpPr>
          <p:nvPr/>
        </p:nvSpPr>
        <p:spPr bwMode="auto">
          <a:xfrm>
            <a:off x="6386146" y="617539"/>
            <a:ext cx="2194512" cy="585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7620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7620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7620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7620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sz="1600" b="1">
                <a:solidFill>
                  <a:srgbClr val="CC0099"/>
                </a:solidFill>
              </a:rPr>
              <a:t>Ausgangssituation: </a:t>
            </a:r>
          </a:p>
          <a:p>
            <a:r>
              <a:rPr lang="de-DE" altLang="de-DE" sz="1600" b="1">
                <a:solidFill>
                  <a:srgbClr val="CC0099"/>
                </a:solidFill>
              </a:rPr>
              <a:t>Lieferverbindlichkeit</a:t>
            </a:r>
            <a:endParaRPr lang="de-DE" altLang="de-DE" sz="2400" b="1">
              <a:solidFill>
                <a:schemeClr val="accent2"/>
              </a:solidFill>
            </a:endParaRPr>
          </a:p>
        </p:txBody>
      </p:sp>
      <p:sp>
        <p:nvSpPr>
          <p:cNvPr id="245779" name="Rectangle 19"/>
          <p:cNvSpPr>
            <a:spLocks noChangeArrowheads="1"/>
          </p:cNvSpPr>
          <p:nvPr/>
        </p:nvSpPr>
        <p:spPr bwMode="auto">
          <a:xfrm>
            <a:off x="2920512" y="3365501"/>
            <a:ext cx="3247292" cy="593725"/>
          </a:xfrm>
          <a:prstGeom prst="rect">
            <a:avLst/>
          </a:prstGeom>
          <a:solidFill>
            <a:schemeClr val="bg1"/>
          </a:solidFill>
          <a:ln w="12700"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2075" tIns="46038" rIns="92075" bIns="46038">
            <a:spAutoFit/>
          </a:bodyPr>
          <a:lstStyle/>
          <a:p>
            <a:pPr>
              <a:tabLst>
                <a:tab pos="666750" algn="l"/>
                <a:tab pos="2286000" algn="l"/>
              </a:tabLst>
              <a:defRPr/>
            </a:pPr>
            <a:r>
              <a:rPr lang="de-DE" sz="1600" dirty="0"/>
              <a:t>33..   Lieferantenkonto</a:t>
            </a:r>
          </a:p>
          <a:p>
            <a:pPr>
              <a:tabLst>
                <a:tab pos="666750" algn="l"/>
                <a:tab pos="2286000" algn="l"/>
              </a:tabLst>
              <a:defRPr/>
            </a:pPr>
            <a:r>
              <a:rPr lang="de-DE" sz="1600" dirty="0"/>
              <a:t>	an  2700 (2800)</a:t>
            </a:r>
          </a:p>
        </p:txBody>
      </p:sp>
      <p:sp>
        <p:nvSpPr>
          <p:cNvPr id="245780" name="Rectangle 20"/>
          <p:cNvSpPr>
            <a:spLocks noChangeArrowheads="1"/>
          </p:cNvSpPr>
          <p:nvPr/>
        </p:nvSpPr>
        <p:spPr bwMode="auto">
          <a:xfrm>
            <a:off x="2929304" y="4154488"/>
            <a:ext cx="3247292" cy="838200"/>
          </a:xfrm>
          <a:prstGeom prst="rect">
            <a:avLst/>
          </a:prstGeom>
          <a:solidFill>
            <a:schemeClr val="bg1"/>
          </a:solidFill>
          <a:ln w="12700"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2075" tIns="46038" rIns="92075" bIns="46038">
            <a:spAutoFit/>
          </a:bodyPr>
          <a:lstStyle/>
          <a:p>
            <a:pPr>
              <a:tabLst>
                <a:tab pos="666750" algn="l"/>
                <a:tab pos="2286000" algn="l"/>
              </a:tabLst>
              <a:defRPr/>
            </a:pPr>
            <a:r>
              <a:rPr lang="de-DE" sz="1600" dirty="0"/>
              <a:t>33..   Lieferantenkonto</a:t>
            </a:r>
          </a:p>
          <a:p>
            <a:pPr>
              <a:tabLst>
                <a:tab pos="666750" algn="l"/>
                <a:tab pos="2286000" algn="l"/>
              </a:tabLst>
              <a:defRPr/>
            </a:pPr>
            <a:r>
              <a:rPr lang="de-DE" sz="1600" dirty="0"/>
              <a:t>	an  5880 Lieferantenskonti</a:t>
            </a:r>
          </a:p>
          <a:p>
            <a:pPr>
              <a:tabLst>
                <a:tab pos="666750" algn="l"/>
                <a:tab pos="2286000" algn="l"/>
              </a:tabLst>
              <a:defRPr/>
            </a:pPr>
            <a:r>
              <a:rPr lang="de-DE" sz="1600" dirty="0"/>
              <a:t>	      2500 Vorsteuer</a:t>
            </a:r>
          </a:p>
        </p:txBody>
      </p:sp>
      <p:sp>
        <p:nvSpPr>
          <p:cNvPr id="19471" name="AutoShape 25"/>
          <p:cNvSpPr>
            <a:spLocks noChangeArrowheads="1"/>
          </p:cNvSpPr>
          <p:nvPr/>
        </p:nvSpPr>
        <p:spPr bwMode="auto">
          <a:xfrm>
            <a:off x="344366" y="3343275"/>
            <a:ext cx="2313842" cy="598488"/>
          </a:xfrm>
          <a:prstGeom prst="rightArrow">
            <a:avLst>
              <a:gd name="adj1" fmla="val 75009"/>
              <a:gd name="adj2" fmla="val 209436"/>
            </a:avLst>
          </a:prstGeom>
          <a:solidFill>
            <a:schemeClr val="bg1"/>
          </a:solidFill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>
            <a:lvl1pPr defTabSz="7620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7620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7620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7620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7620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sz="2800" b="1">
                <a:solidFill>
                  <a:schemeClr val="accent1"/>
                </a:solidFill>
              </a:rPr>
              <a:t> Zahlung</a:t>
            </a:r>
          </a:p>
        </p:txBody>
      </p:sp>
      <p:sp>
        <p:nvSpPr>
          <p:cNvPr id="19472" name="AutoShape 26"/>
          <p:cNvSpPr>
            <a:spLocks noChangeArrowheads="1"/>
          </p:cNvSpPr>
          <p:nvPr/>
        </p:nvSpPr>
        <p:spPr bwMode="auto">
          <a:xfrm>
            <a:off x="344366" y="4202114"/>
            <a:ext cx="2313842" cy="598487"/>
          </a:xfrm>
          <a:prstGeom prst="rightArrow">
            <a:avLst>
              <a:gd name="adj1" fmla="val 75009"/>
              <a:gd name="adj2" fmla="val 209436"/>
            </a:avLst>
          </a:prstGeom>
          <a:solidFill>
            <a:schemeClr val="bg1"/>
          </a:solidFill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>
            <a:lvl1pPr defTabSz="7620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7620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7620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7620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7620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sz="2800" b="1">
                <a:solidFill>
                  <a:schemeClr val="accent1"/>
                </a:solidFill>
              </a:rPr>
              <a:t> Skonto</a:t>
            </a:r>
          </a:p>
        </p:txBody>
      </p:sp>
      <p:sp>
        <p:nvSpPr>
          <p:cNvPr id="18443" name="AutoShape 27"/>
          <p:cNvSpPr>
            <a:spLocks noChangeArrowheads="1"/>
          </p:cNvSpPr>
          <p:nvPr/>
        </p:nvSpPr>
        <p:spPr bwMode="auto">
          <a:xfrm>
            <a:off x="1736482" y="1901825"/>
            <a:ext cx="1538654" cy="673800"/>
          </a:xfrm>
          <a:prstGeom prst="rightArrow">
            <a:avLst>
              <a:gd name="adj1" fmla="val 50000"/>
              <a:gd name="adj2" fmla="val 140013"/>
            </a:avLst>
          </a:prstGeom>
          <a:solidFill>
            <a:schemeClr val="bg1"/>
          </a:solidFill>
          <a:ln w="12700"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2075" tIns="46038" rIns="92075" bIns="46038">
            <a:spAutoFit/>
          </a:bodyPr>
          <a:lstStyle/>
          <a:p>
            <a:pPr>
              <a:tabLst>
                <a:tab pos="666750" algn="l"/>
                <a:tab pos="2286000" algn="l"/>
              </a:tabLst>
              <a:defRPr/>
            </a:pPr>
            <a:endParaRPr lang="de-AT" sz="1600"/>
          </a:p>
        </p:txBody>
      </p:sp>
      <p:sp>
        <p:nvSpPr>
          <p:cNvPr id="19476" name="Rectangle 28"/>
          <p:cNvSpPr>
            <a:spLocks noChangeArrowheads="1"/>
          </p:cNvSpPr>
          <p:nvPr/>
        </p:nvSpPr>
        <p:spPr bwMode="auto">
          <a:xfrm>
            <a:off x="2132135" y="1611313"/>
            <a:ext cx="921663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>
                <a:latin typeface="Verdana" pitchFamily="34" charset="0"/>
              </a:rPr>
              <a:t>Waren</a:t>
            </a:r>
          </a:p>
        </p:txBody>
      </p:sp>
      <p:pic>
        <p:nvPicPr>
          <p:cNvPr id="19477" name="Picture 29" descr="Lieferant Kopi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08" y="827088"/>
            <a:ext cx="1710104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78" name="Text Box 33"/>
          <p:cNvSpPr txBox="1">
            <a:spLocks noChangeArrowheads="1"/>
          </p:cNvSpPr>
          <p:nvPr/>
        </p:nvSpPr>
        <p:spPr bwMode="auto">
          <a:xfrm>
            <a:off x="105508" y="1747838"/>
            <a:ext cx="1203343" cy="369332"/>
          </a:xfrm>
          <a:prstGeom prst="rect">
            <a:avLst/>
          </a:prstGeom>
          <a:noFill/>
          <a:ln w="12700">
            <a:solidFill>
              <a:srgbClr val="DDDDDD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>
                <a:solidFill>
                  <a:schemeClr val="bg1"/>
                </a:solidFill>
                <a:latin typeface="Verdana" pitchFamily="34" charset="0"/>
              </a:rPr>
              <a:t>Lieferant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552" y="5301208"/>
            <a:ext cx="3329544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9132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</Words>
  <Application>Microsoft Office PowerPoint</Application>
  <PresentationFormat>Bildschirmpräsentation (4:3)</PresentationFormat>
  <Paragraphs>34</Paragraphs>
  <Slides>2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BAUER Helmut</dc:creator>
  <cp:lastModifiedBy>BAUER Helmut</cp:lastModifiedBy>
  <cp:revision>2</cp:revision>
  <dcterms:created xsi:type="dcterms:W3CDTF">2014-02-28T09:27:31Z</dcterms:created>
  <dcterms:modified xsi:type="dcterms:W3CDTF">2014-02-28T09:31:55Z</dcterms:modified>
</cp:coreProperties>
</file>