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4" r:id="rId2"/>
    <p:sldId id="335" r:id="rId3"/>
  </p:sldIdLst>
  <p:sldSz cx="9906000" cy="6858000" type="A4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33CC"/>
    <a:srgbClr val="DDDDDD"/>
    <a:srgbClr val="009900"/>
    <a:srgbClr val="006600"/>
    <a:srgbClr val="99FFCC"/>
    <a:srgbClr val="CCFFFF"/>
    <a:srgbClr val="33CC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3" autoAdjust="0"/>
    <p:restoredTop sz="94675" autoAdjust="0"/>
  </p:normalViewPr>
  <p:slideViewPr>
    <p:cSldViewPr snapToGrid="0">
      <p:cViewPr>
        <p:scale>
          <a:sx n="75" d="100"/>
          <a:sy n="75" d="100"/>
        </p:scale>
        <p:origin x="-768" y="-60"/>
      </p:cViewPr>
      <p:guideLst>
        <p:guide orient="horz" pos="2809"/>
        <p:guide pos="3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334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8132C89-B40D-448E-9825-4346EEDADA6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5796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242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7863" y="782638"/>
            <a:ext cx="5314950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0588"/>
            <a:ext cx="489743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01175"/>
            <a:ext cx="2892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71" tIns="45586" rIns="91171" bIns="45586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1F7F3E2-A934-4429-A8EE-7A78CAFD7B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12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BA1537-1D33-4EB6-9AC4-BBC0AB805C43}" type="slidenum">
              <a:rPr lang="de-DE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93BA1537-1D33-4EB6-9AC4-BBC0AB805C43}" type="slidenum">
              <a:rPr lang="de-DE" sz="1200" smtClean="0">
                <a:latin typeface="Times New Roman" pitchFamily="18" charset="0"/>
              </a:rPr>
              <a:pPr>
                <a:defRPr/>
              </a:pPr>
              <a:t>2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2787D-EDD5-4CB0-BA2A-ED4068FBA7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52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D7FA1-284B-460F-B30F-F8085A3BE5C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15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2114550" cy="5067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04850" y="609600"/>
            <a:ext cx="6191250" cy="5067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0BB5-8326-495E-A74D-F96C06AA26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92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221E0-3F69-4A0B-ADB5-E1B3A34F53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36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8D75-5272-46B3-A239-93A2DBA1BF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97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04850" y="15621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91100" y="15621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869A8-AC7C-4CF5-AFE9-6DA7FE5B02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04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407DE-24C5-4E76-89D4-63720C2728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33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56372-234B-43A1-8955-357894FE6D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2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>
            <a:off x="0" y="6584950"/>
            <a:ext cx="11826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smtClean="0"/>
              <a:t>© bauerpoint.com</a:t>
            </a:r>
          </a:p>
        </p:txBody>
      </p:sp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de-DE" sz="1000">
                <a:latin typeface="Verdana" pitchFamily="34" charset="0"/>
              </a:rPr>
              <a:t>	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    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© bauerpoint.com</a:t>
            </a:r>
          </a:p>
        </p:txBody>
      </p:sp>
      <p:graphicFrame>
        <p:nvGraphicFramePr>
          <p:cNvPr id="4" name="Object 9"/>
          <p:cNvGraphicFramePr>
            <a:graphicFrameLocks/>
          </p:cNvGraphicFramePr>
          <p:nvPr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CorelDRAW!" r:id="rId3" imgW="3181241" imgH="3438538" progId="">
                  <p:embed/>
                </p:oleObj>
              </mc:Choice>
              <mc:Fallback>
                <p:oleObj name="CorelDRAW!" r:id="rId3" imgW="3181241" imgH="3438538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de-AT"/>
          </a:p>
        </p:txBody>
      </p:sp>
      <p:sp>
        <p:nvSpPr>
          <p:cNvPr id="6" name="Rechteck 14"/>
          <p:cNvSpPr>
            <a:spLocks noChangeArrowheads="1"/>
          </p:cNvSpPr>
          <p:nvPr userDrawn="1"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/>
          </a:p>
        </p:txBody>
      </p:sp>
      <p:grpSp>
        <p:nvGrpSpPr>
          <p:cNvPr id="7" name="Gruppieren 11"/>
          <p:cNvGrpSpPr>
            <a:grpSpLocks/>
          </p:cNvGrpSpPr>
          <p:nvPr userDrawn="1"/>
        </p:nvGrpSpPr>
        <p:grpSpPr bwMode="auto">
          <a:xfrm>
            <a:off x="74613" y="85725"/>
            <a:ext cx="9685337" cy="484188"/>
            <a:chOff x="74613" y="85725"/>
            <a:chExt cx="9685337" cy="484188"/>
          </a:xfrm>
        </p:grpSpPr>
        <p:sp>
          <p:nvSpPr>
            <p:cNvPr id="8" name="Rectangle 1091"/>
            <p:cNvSpPr>
              <a:spLocks noChangeArrowheads="1"/>
            </p:cNvSpPr>
            <p:nvPr userDrawn="1"/>
          </p:nvSpPr>
          <p:spPr bwMode="auto">
            <a:xfrm>
              <a:off x="74613" y="85725"/>
              <a:ext cx="9685337" cy="484188"/>
            </a:xfrm>
            <a:prstGeom prst="rect">
              <a:avLst/>
            </a:prstGeom>
            <a:noFill/>
            <a:ln w="12700">
              <a:solidFill>
                <a:srgbClr val="DDDDDD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0" hangingPunct="0"/>
              <a:endParaRPr lang="de-AT"/>
            </a:p>
          </p:txBody>
        </p:sp>
        <p:pic>
          <p:nvPicPr>
            <p:cNvPr id="9" name="Grafik 17" descr="bauerpoint.gif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1063" y="109538"/>
              <a:ext cx="1201737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5053A-8539-4490-A0FC-85CA116E98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969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67F87-1BA4-42B7-BF77-91C6FCA626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15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3D83A-3744-4111-947A-BF6528EE15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07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Format des Titel-Masters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0" y="15621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7DE8712-EBDB-4E69-A675-7EE0A1B7A3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0" y="6584950"/>
            <a:ext cx="11826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1000" smtClean="0"/>
              <a:t>© bauerpoint.com</a:t>
            </a: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5381625" y="44450"/>
            <a:ext cx="4418013" cy="5667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99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de-DE" sz="1000">
                <a:latin typeface="Verdana" pitchFamily="34" charset="0"/>
              </a:rPr>
              <a:t>	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    </a:t>
            </a:r>
          </a:p>
          <a:p>
            <a:pPr algn="r" defTabSz="762000" eaLnBrk="0" hangingPunct="0"/>
            <a:r>
              <a:rPr lang="de-DE" sz="1000">
                <a:latin typeface="Verdana" pitchFamily="34" charset="0"/>
              </a:rPr>
              <a:t> © bauerpoint.com</a:t>
            </a:r>
          </a:p>
        </p:txBody>
      </p:sp>
      <p:graphicFrame>
        <p:nvGraphicFramePr>
          <p:cNvPr id="1033" name="Object 9"/>
          <p:cNvGraphicFramePr>
            <a:graphicFrameLocks/>
          </p:cNvGraphicFramePr>
          <p:nvPr/>
        </p:nvGraphicFramePr>
        <p:xfrm>
          <a:off x="9455150" y="111125"/>
          <a:ext cx="2571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orelDRAW!" r:id="rId14" imgW="33232619" imgH="35909353" progId="">
                  <p:embed/>
                </p:oleObj>
              </mc:Choice>
              <mc:Fallback>
                <p:oleObj name="CorelDRAW!" r:id="rId14" imgW="33232619" imgH="35909353" progId="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5150" y="111125"/>
                        <a:ext cx="2571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CC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74613" y="85725"/>
            <a:ext cx="9685337" cy="484188"/>
          </a:xfrm>
          <a:prstGeom prst="rect">
            <a:avLst/>
          </a:prstGeom>
          <a:noFill/>
          <a:ln w="12700">
            <a:solidFill>
              <a:srgbClr val="DDDDDD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7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 bwMode="auto">
          <a:xfrm>
            <a:off x="126999" y="825499"/>
            <a:ext cx="9588501" cy="2984501"/>
          </a:xfrm>
          <a:prstGeom prst="rect">
            <a:avLst/>
          </a:prstGeom>
          <a:solidFill>
            <a:schemeClr val="bg1"/>
          </a:solidFill>
          <a:ln w="349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Farmers Best 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GmbH – Unser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Unternehmen – Übungsmandant </a:t>
            </a:r>
            <a:r>
              <a:rPr lang="de-DE" sz="1400" b="1" dirty="0" err="1" smtClean="0">
                <a:latin typeface="Calibri" pitchFamily="34" charset="0"/>
                <a:cs typeface="Calibri" pitchFamily="34" charset="0"/>
              </a:rPr>
              <a:t>Winline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2.12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Anfrage</a:t>
            </a:r>
            <a:endParaRPr lang="de-DE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Der Kunde Martin Hauser ersucht uns per E-Mail um Erstellung eines Angebotes über 10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Stück „Krups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Essenza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Nespresso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“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zu bestmöglichen Konditionen. Herr Hauser ist seit 20 Jahren Stammkunde.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Wir erstellen ein Angebot über 10 Stück und bieten 20 % Rabatt an. Das Angebot wird am 2.12. übermittelt.</a:t>
            </a:r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4.12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Bestellung</a:t>
            </a:r>
            <a:endParaRPr lang="de-DE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Herr Hauser bestellt aufgrund unseres Angebotes 10 Stück der Kaffeemaschinen.</a:t>
            </a:r>
          </a:p>
          <a:p>
            <a:pPr marL="285750" indent="-285750">
              <a:buFont typeface="Wingdings"/>
              <a:buChar char="à"/>
            </a:pPr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Generieren Sie automatisch aufgrund des Angebotes einen Lieferschein bzw. eine Rechnung.</a:t>
            </a:r>
          </a:p>
          <a:p>
            <a:pPr marL="285750" indent="-285750">
              <a:buFont typeface="Wingdings"/>
              <a:buChar char="à"/>
            </a:pPr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Übernehmen Sie die Rechnung in die FIBU.</a:t>
            </a: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8.12. Zahlung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/>
              <a:buChar char="à"/>
            </a:pPr>
            <a:r>
              <a:rPr lang="de-DE" sz="1400" dirty="0" smtClean="0">
                <a:latin typeface="Calibri" pitchFamily="34" charset="0"/>
                <a:cs typeface="Calibri" pitchFamily="34" charset="0"/>
              </a:rPr>
              <a:t>Herr Hauser überweist den offenen Zahlungsbetrag abzüglich Skonto auf unser Bankkonto. (B20) Verbuchen Sie die Überweisung.</a:t>
            </a:r>
          </a:p>
          <a:p>
            <a:pPr marL="285750" indent="-285750">
              <a:buFont typeface="Wingdings"/>
              <a:buChar char="à"/>
            </a:pPr>
            <a:r>
              <a:rPr lang="de-DE" sz="1400" dirty="0" smtClean="0">
                <a:latin typeface="Calibri" pitchFamily="34" charset="0"/>
                <a:cs typeface="Calibri" pitchFamily="34" charset="0"/>
              </a:rPr>
              <a:t>Kontrollieren Sie die offenen Posten bzw. das Konto von Martin Hauser</a:t>
            </a:r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endParaRPr lang="de-DE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161925" y="123825"/>
            <a:ext cx="55154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dirty="0" smtClean="0">
                <a:latin typeface="Calibri" pitchFamily="34" charset="0"/>
                <a:cs typeface="Calibri" pitchFamily="34" charset="0"/>
              </a:rPr>
              <a:t>Kundenauftrag – Lieferschein – Rechnung - Zahlung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Explosion 2 29"/>
          <p:cNvSpPr/>
          <p:nvPr/>
        </p:nvSpPr>
        <p:spPr bwMode="auto">
          <a:xfrm>
            <a:off x="5245100" y="462755"/>
            <a:ext cx="3775521" cy="725487"/>
          </a:xfrm>
          <a:prstGeom prst="irregularSeal2">
            <a:avLst/>
          </a:prstGeom>
          <a:solidFill>
            <a:schemeClr val="bg1"/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AT" sz="1400" b="1" dirty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Checkerbeispiel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26999" y="4309235"/>
            <a:ext cx="46538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b="1" dirty="0" smtClean="0"/>
              <a:t>Belege, die am Ende vorhanden sein müssen:</a:t>
            </a:r>
            <a:br>
              <a:rPr lang="de-AT" sz="1600" b="1" dirty="0" smtClean="0"/>
            </a:br>
            <a:endParaRPr lang="de-AT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Angebot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Lieferschein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Rechnung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Kontoblatt Martin Hauser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Journal über die Buchungen vom 4. &amp; 8.12.</a:t>
            </a:r>
            <a:endParaRPr lang="de-AT" sz="1600" dirty="0" smtClean="0"/>
          </a:p>
          <a:p>
            <a:pPr marL="457200" indent="-457200">
              <a:buFont typeface="+mj-lt"/>
              <a:buAutoNum type="arabicPeriod"/>
            </a:pPr>
            <a:endParaRPr lang="de-AT" sz="1600" dirty="0"/>
          </a:p>
          <a:p>
            <a:endParaRPr lang="de-AT" sz="1600" dirty="0" smtClean="0"/>
          </a:p>
        </p:txBody>
      </p:sp>
      <p:pic>
        <p:nvPicPr>
          <p:cNvPr id="19457" name="Picture 1" descr="http://www.krups.de/NR/rdonlyres/67E0EB7E-877D-418E-BDA1-55D366852422/34725/XN2140_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864" y="3835400"/>
            <a:ext cx="2919836" cy="291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6505504" y="3918680"/>
            <a:ext cx="2778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latin typeface="Calibri" pitchFamily="34" charset="0"/>
                <a:cs typeface="Calibri" pitchFamily="34" charset="0"/>
              </a:rPr>
              <a:t>Krups </a:t>
            </a:r>
            <a:r>
              <a:rPr lang="de-DE" dirty="0" err="1">
                <a:latin typeface="Calibri" pitchFamily="34" charset="0"/>
                <a:cs typeface="Calibri" pitchFamily="34" charset="0"/>
              </a:rPr>
              <a:t>Essenza</a:t>
            </a:r>
            <a:r>
              <a:rPr lang="de-DE" dirty="0">
                <a:latin typeface="Calibri" pitchFamily="34" charset="0"/>
                <a:cs typeface="Calibri" pitchFamily="34" charset="0"/>
              </a:rPr>
              <a:t> </a:t>
            </a:r>
            <a:r>
              <a:rPr lang="de-DE" dirty="0" err="1">
                <a:latin typeface="Calibri" pitchFamily="34" charset="0"/>
                <a:cs typeface="Calibri" pitchFamily="34" charset="0"/>
              </a:rPr>
              <a:t>Nespresso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electronics.com/dvd/sony/sony-dvp-ns51p-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59"/>
          <a:stretch/>
        </p:blipFill>
        <p:spPr bwMode="auto">
          <a:xfrm>
            <a:off x="4667250" y="4110879"/>
            <a:ext cx="5238750" cy="2705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hteck 11"/>
          <p:cNvSpPr/>
          <p:nvPr/>
        </p:nvSpPr>
        <p:spPr bwMode="auto">
          <a:xfrm>
            <a:off x="126999" y="825499"/>
            <a:ext cx="9588501" cy="3293236"/>
          </a:xfrm>
          <a:prstGeom prst="rect">
            <a:avLst/>
          </a:prstGeom>
          <a:solidFill>
            <a:schemeClr val="bg1"/>
          </a:solidFill>
          <a:ln w="349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Farmers Best 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GmbH – Unser </a:t>
            </a:r>
            <a:r>
              <a:rPr lang="de-DE" sz="1400" b="1" dirty="0">
                <a:latin typeface="Calibri" pitchFamily="34" charset="0"/>
                <a:cs typeface="Calibri" pitchFamily="34" charset="0"/>
              </a:rPr>
              <a:t>Unternehmen - Übungsmandant </a:t>
            </a:r>
            <a:r>
              <a:rPr lang="de-DE" sz="1400" b="1" dirty="0" err="1" smtClean="0">
                <a:latin typeface="Calibri" pitchFamily="34" charset="0"/>
                <a:cs typeface="Calibri" pitchFamily="34" charset="0"/>
              </a:rPr>
              <a:t>Winline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2.12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Anfrage</a:t>
            </a:r>
            <a:endParaRPr lang="de-DE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Wir bitten die Büro AG um ein Angebot 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über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10 Stück Sony DVD Player. 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 Erstellen Sie eine Anfrage über 10 Stück an die Büro AG</a:t>
            </a:r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4.12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de-DE" sz="1400" b="1" dirty="0" smtClean="0">
                <a:latin typeface="Calibri" pitchFamily="34" charset="0"/>
                <a:cs typeface="Calibri" pitchFamily="34" charset="0"/>
              </a:rPr>
              <a:t>Bestellung</a:t>
            </a:r>
            <a:endParaRPr lang="de-DE" sz="14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Das Angebot der Büro AG entspricht unseren Vorstellung.</a:t>
            </a:r>
          </a:p>
          <a:p>
            <a:pPr marL="285750" indent="-285750">
              <a:buFont typeface="Wingdings"/>
              <a:buChar char="à"/>
            </a:pPr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Generieren Sie automatisch aufgrund der Anfrage eine Bestellung</a:t>
            </a:r>
            <a:endParaRPr lang="de-DE" sz="1400" dirty="0" smtClean="0">
              <a:latin typeface="Calibri" pitchFamily="34" charset="0"/>
              <a:cs typeface="Calibri" pitchFamily="34" charset="0"/>
              <a:sym typeface="Wingdings" pitchFamily="2" charset="2"/>
            </a:endParaRPr>
          </a:p>
          <a:p>
            <a:r>
              <a:rPr lang="de-DE" sz="1400" b="1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8.12. Wareneingang – Eingangsrechnung</a:t>
            </a:r>
            <a:endParaRPr lang="de-DE" sz="1400" b="1" dirty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E224 Wareneingangsrechnung über € ____________ (ermitteln Sie den Wert selbständig – brutto) Rechnungsnummer: 1256</a:t>
            </a:r>
          </a:p>
          <a:p>
            <a:pPr marL="285750" indent="-285750">
              <a:buFont typeface="Wingdings"/>
              <a:buChar char="à"/>
            </a:pPr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Verbuchen Sie die ER</a:t>
            </a:r>
          </a:p>
          <a:p>
            <a:pPr marL="285750" indent="-285750">
              <a:buFont typeface="Wingdings"/>
              <a:buChar char="à"/>
            </a:pPr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Kontrollieren Sie den offenen Posten</a:t>
            </a:r>
          </a:p>
          <a:p>
            <a:pPr marL="285750" indent="-285750">
              <a:buFont typeface="Wingdings"/>
              <a:buChar char="à"/>
            </a:pPr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Erfassen Sie die Menge in der Lagerbuchführung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14.12. Zahlung der ER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  <a:sym typeface="Wingdings" pitchFamily="2" charset="2"/>
              </a:rPr>
              <a:t>B55 Wir überweisen den offenen Betrag an die Büro AG zu unseren Konditionen</a:t>
            </a:r>
          </a:p>
        </p:txBody>
      </p:sp>
      <p:sp>
        <p:nvSpPr>
          <p:cNvPr id="3076" name="Rectangle 12"/>
          <p:cNvSpPr>
            <a:spLocks noChangeArrowheads="1"/>
          </p:cNvSpPr>
          <p:nvPr/>
        </p:nvSpPr>
        <p:spPr bwMode="auto">
          <a:xfrm>
            <a:off x="161925" y="123825"/>
            <a:ext cx="61237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de-DE" dirty="0" smtClean="0">
                <a:latin typeface="Calibri" pitchFamily="34" charset="0"/>
                <a:cs typeface="Calibri" pitchFamily="34" charset="0"/>
              </a:rPr>
              <a:t>Bestellung – Wareneingang – Eingangsrechnung - Zahlung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Explosion 2 29"/>
          <p:cNvSpPr/>
          <p:nvPr/>
        </p:nvSpPr>
        <p:spPr bwMode="auto">
          <a:xfrm>
            <a:off x="5245100" y="462755"/>
            <a:ext cx="3775521" cy="725487"/>
          </a:xfrm>
          <a:prstGeom prst="irregularSeal2">
            <a:avLst/>
          </a:prstGeom>
          <a:solidFill>
            <a:schemeClr val="bg1"/>
          </a:solidFill>
          <a:ln w="9525" cap="flat" cmpd="sng" algn="ctr">
            <a:solidFill>
              <a:srgbClr val="DDDDD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de-AT" sz="1400" b="1" dirty="0">
                <a:solidFill>
                  <a:srgbClr val="DDDD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Checkerbeispiel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26999" y="4309235"/>
            <a:ext cx="47900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600" b="1" dirty="0" smtClean="0"/>
              <a:t>Belege, die am Ende vorhanden sein müssen:</a:t>
            </a:r>
            <a:br>
              <a:rPr lang="de-AT" sz="1600" b="1" dirty="0" smtClean="0"/>
            </a:br>
            <a:endParaRPr lang="de-AT" sz="16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Angebot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Lieferschein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Rechnung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Kontoblatt Martin Hauser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AT" sz="1600" dirty="0" smtClean="0"/>
              <a:t>Journal über die Buchungen vom 4. &amp; 8.12.</a:t>
            </a:r>
            <a:endParaRPr lang="de-AT" sz="1600" dirty="0" smtClean="0"/>
          </a:p>
          <a:p>
            <a:pPr marL="457200" indent="-457200">
              <a:buFont typeface="+mj-lt"/>
              <a:buAutoNum type="arabicPeriod"/>
            </a:pPr>
            <a:endParaRPr lang="de-AT" sz="1600" dirty="0"/>
          </a:p>
          <a:p>
            <a:endParaRPr lang="de-AT" sz="1600" dirty="0" smtClean="0"/>
          </a:p>
        </p:txBody>
      </p:sp>
      <p:sp>
        <p:nvSpPr>
          <p:cNvPr id="4" name="Rechteck 3"/>
          <p:cNvSpPr/>
          <p:nvPr/>
        </p:nvSpPr>
        <p:spPr>
          <a:xfrm>
            <a:off x="5897527" y="5620480"/>
            <a:ext cx="18970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Sony DVD Player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7073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A4-Papier (210x297 mm)</PresentationFormat>
  <Paragraphs>46</Paragraphs>
  <Slides>2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Standarddesign</vt:lpstr>
      <vt:lpstr>CorelDRAW!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Mag. Helmut Bauer</dc:creator>
  <cp:lastModifiedBy>installer</cp:lastModifiedBy>
  <cp:revision>212</cp:revision>
  <cp:lastPrinted>2013-01-29T14:59:01Z</cp:lastPrinted>
  <dcterms:created xsi:type="dcterms:W3CDTF">1998-08-03T08:19:10Z</dcterms:created>
  <dcterms:modified xsi:type="dcterms:W3CDTF">2013-03-06T09:43:10Z</dcterms:modified>
</cp:coreProperties>
</file>