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39" r:id="rId2"/>
    <p:sldId id="340" r:id="rId3"/>
    <p:sldId id="336" r:id="rId4"/>
    <p:sldId id="338" r:id="rId5"/>
    <p:sldId id="348" r:id="rId6"/>
    <p:sldId id="350" r:id="rId7"/>
    <p:sldId id="349" r:id="rId8"/>
    <p:sldId id="351" r:id="rId9"/>
    <p:sldId id="344" r:id="rId10"/>
    <p:sldId id="362" r:id="rId11"/>
    <p:sldId id="345" r:id="rId12"/>
    <p:sldId id="363" r:id="rId13"/>
    <p:sldId id="346" r:id="rId14"/>
    <p:sldId id="347" r:id="rId15"/>
    <p:sldId id="353" r:id="rId16"/>
    <p:sldId id="364" r:id="rId17"/>
    <p:sldId id="354" r:id="rId18"/>
    <p:sldId id="360" r:id="rId19"/>
    <p:sldId id="355" r:id="rId20"/>
    <p:sldId id="361" r:id="rId21"/>
    <p:sldId id="356" r:id="rId22"/>
    <p:sldId id="357" r:id="rId23"/>
    <p:sldId id="358" r:id="rId24"/>
    <p:sldId id="359" r:id="rId25"/>
  </p:sldIdLst>
  <p:sldSz cx="9906000" cy="6858000" type="A4"/>
  <p:notesSz cx="6797675" cy="987425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33CC"/>
    <a:srgbClr val="DDDDDD"/>
    <a:srgbClr val="009900"/>
    <a:srgbClr val="006600"/>
    <a:srgbClr val="CCFFFF"/>
    <a:srgbClr val="33CC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425" autoAdjust="0"/>
    <p:restoredTop sz="94629" autoAdjust="0"/>
  </p:normalViewPr>
  <p:slideViewPr>
    <p:cSldViewPr snapToGrid="0">
      <p:cViewPr>
        <p:scale>
          <a:sx n="100" d="100"/>
          <a:sy n="100" d="100"/>
        </p:scale>
        <p:origin x="-840" y="-156"/>
      </p:cViewPr>
      <p:guideLst>
        <p:guide orient="horz" pos="2809"/>
        <p:guide pos="31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3348" y="-108"/>
      </p:cViewPr>
      <p:guideLst>
        <p:guide orient="horz" pos="311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8194" cy="46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1" tIns="45586" rIns="91171" bIns="45586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482" y="0"/>
            <a:ext cx="2948194" cy="46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1" tIns="45586" rIns="91171" bIns="45586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50065"/>
            <a:ext cx="294819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1" tIns="45586" rIns="91171" bIns="45586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482" y="9350065"/>
            <a:ext cx="294819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1" tIns="45586" rIns="91171" bIns="45586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98132C89-B40D-448E-9825-4346EEDADA69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15796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8194" cy="46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1" tIns="45586" rIns="91171" bIns="45586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482" y="0"/>
            <a:ext cx="2948194" cy="46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1" tIns="45586" rIns="91171" bIns="45586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55650" y="777875"/>
            <a:ext cx="5287963" cy="366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2905" y="4675033"/>
            <a:ext cx="4991866" cy="443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1" tIns="45586" rIns="91171" bIns="45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Textformatierung des Masters zu bearbeiten.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50065"/>
            <a:ext cx="294819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1" tIns="45586" rIns="91171" bIns="45586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482" y="9350065"/>
            <a:ext cx="294819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1" tIns="45586" rIns="91171" bIns="45586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1F7F3E2-A934-4429-A8EE-7A78CAFD7B9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41263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3BA1537-1D33-4EB6-9AC4-BBC0AB805C43}" type="slidenum">
              <a:rPr lang="de-DE" sz="1200" smtClean="0">
                <a:latin typeface="Times New Roman" pitchFamily="18" charset="0"/>
              </a:rPr>
              <a:pPr>
                <a:defRPr/>
              </a:pPr>
              <a:t>1</a:t>
            </a:fld>
            <a:endParaRPr lang="de-DE" sz="1200" smtClean="0">
              <a:latin typeface="Times New Roman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2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26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26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26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26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4D0766C-8EA3-4078-BA60-057A43201A4D}" type="slidenum">
              <a:rPr lang="de-DE"/>
              <a:pPr/>
              <a:t>10</a:t>
            </a:fld>
            <a:endParaRPr lang="de-DE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7238" y="777875"/>
            <a:ext cx="5284787" cy="3660775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2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26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26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26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26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9ECCC2A-10CD-40C7-A0AB-E28F1F5A4EA8}" type="slidenum">
              <a:rPr lang="de-DE"/>
              <a:pPr/>
              <a:t>11</a:t>
            </a:fld>
            <a:endParaRPr lang="de-DE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7238" y="777875"/>
            <a:ext cx="5284787" cy="366077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2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26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26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26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26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9ECCC2A-10CD-40C7-A0AB-E28F1F5A4EA8}" type="slidenum">
              <a:rPr lang="de-DE"/>
              <a:pPr/>
              <a:t>12</a:t>
            </a:fld>
            <a:endParaRPr lang="de-DE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7238" y="777875"/>
            <a:ext cx="5284787" cy="366077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2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26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26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26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26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98D897E-A5CA-46FC-81A8-F275C302881C}" type="slidenum">
              <a:rPr lang="de-DE"/>
              <a:pPr/>
              <a:t>13</a:t>
            </a:fld>
            <a:endParaRPr lang="de-DE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7238" y="777875"/>
            <a:ext cx="5284787" cy="366077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2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26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26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26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26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C97596D-0256-4CE6-868A-DF0FC42F8AD9}" type="slidenum">
              <a:rPr lang="de-DE"/>
              <a:pPr/>
              <a:t>14</a:t>
            </a:fld>
            <a:endParaRPr lang="de-DE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7238" y="777875"/>
            <a:ext cx="5284787" cy="3660775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2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26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26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26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26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A256409-87F7-4B42-A54F-8C33B9DCFCB2}" type="slidenum">
              <a:rPr lang="de-DE" altLang="de-DE"/>
              <a:pPr/>
              <a:t>15</a:t>
            </a:fld>
            <a:endParaRPr lang="de-DE" altLang="de-DE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5688" y="968375"/>
            <a:ext cx="4686300" cy="3244850"/>
          </a:xfrm>
          <a:ln cap="flat"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524" y="4689243"/>
            <a:ext cx="4988628" cy="444136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2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26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26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26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26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A256409-87F7-4B42-A54F-8C33B9DCFCB2}" type="slidenum">
              <a:rPr lang="de-DE" altLang="de-DE"/>
              <a:pPr/>
              <a:t>16</a:t>
            </a:fld>
            <a:endParaRPr lang="de-DE" altLang="de-DE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5688" y="968375"/>
            <a:ext cx="4686300" cy="3244850"/>
          </a:xfrm>
          <a:ln cap="flat"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524" y="4689243"/>
            <a:ext cx="4988628" cy="444136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3BA1537-1D33-4EB6-9AC4-BBC0AB805C43}" type="slidenum">
              <a:rPr lang="de-DE" sz="1200" smtClean="0">
                <a:latin typeface="Times New Roman" pitchFamily="18" charset="0"/>
              </a:rPr>
              <a:pPr>
                <a:defRPr/>
              </a:pPr>
              <a:t>17</a:t>
            </a:fld>
            <a:endParaRPr lang="de-DE" sz="1200" smtClean="0">
              <a:latin typeface="Times New Roman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3BA1537-1D33-4EB6-9AC4-BBC0AB805C43}" type="slidenum">
              <a:rPr lang="de-DE" sz="1200" smtClean="0">
                <a:latin typeface="Times New Roman" pitchFamily="18" charset="0"/>
              </a:rPr>
              <a:pPr>
                <a:defRPr/>
              </a:pPr>
              <a:t>18</a:t>
            </a:fld>
            <a:endParaRPr lang="de-DE" sz="1200" smtClean="0">
              <a:latin typeface="Times New Roman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3BA1537-1D33-4EB6-9AC4-BBC0AB805C43}" type="slidenum">
              <a:rPr lang="de-DE" sz="1200" smtClean="0">
                <a:latin typeface="Times New Roman" pitchFamily="18" charset="0"/>
              </a:rPr>
              <a:pPr>
                <a:defRPr/>
              </a:pPr>
              <a:t>19</a:t>
            </a:fld>
            <a:endParaRPr lang="de-DE" sz="1200" smtClean="0">
              <a:latin typeface="Times New Roman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3BA1537-1D33-4EB6-9AC4-BBC0AB805C43}" type="slidenum">
              <a:rPr lang="de-DE" sz="1200" smtClean="0">
                <a:latin typeface="Times New Roman" pitchFamily="18" charset="0"/>
              </a:rPr>
              <a:pPr>
                <a:defRPr/>
              </a:pPr>
              <a:t>2</a:t>
            </a:fld>
            <a:endParaRPr lang="de-DE" sz="1200" smtClean="0">
              <a:latin typeface="Times New Roman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3BA1537-1D33-4EB6-9AC4-BBC0AB805C43}" type="slidenum">
              <a:rPr lang="de-DE" sz="1200" smtClean="0">
                <a:latin typeface="Times New Roman" pitchFamily="18" charset="0"/>
              </a:rPr>
              <a:pPr>
                <a:defRPr/>
              </a:pPr>
              <a:t>20</a:t>
            </a:fld>
            <a:endParaRPr lang="de-DE" sz="1200" smtClean="0">
              <a:latin typeface="Times New Roman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2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26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26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26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26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7D0FE3E-C8D7-41E8-9955-F267E73B9C28}" type="slidenum">
              <a:rPr lang="de-DE" altLang="de-DE"/>
              <a:pPr/>
              <a:t>21</a:t>
            </a:fld>
            <a:endParaRPr lang="de-DE" altLang="de-DE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mtClean="0"/>
              <a:t>an der Tafel unbedingt das Konto 200 darstellen. Forderung im Soll - Abbuchung der Zahlung, verbleibender Rest wird durch Skontoverbuchung ausgeglichen.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2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26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26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26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26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57A79CA-D392-40C8-8EC3-C8A548B04174}" type="slidenum">
              <a:rPr lang="de-DE" altLang="de-DE"/>
              <a:pPr/>
              <a:t>22</a:t>
            </a:fld>
            <a:endParaRPr lang="de-DE" altLang="de-DE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mtClean="0"/>
              <a:t>an der Tafel unbedingt das Konto 200 darstellen. Forderung im Soll - Abbuchung der Zahlung, verbleibender Rest wird durch Skontoverbuchung ausgeglichen.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2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26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26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26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26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6C3C709-C310-4E0E-B57E-5361968BFDAF}" type="slidenum">
              <a:rPr lang="de-DE" altLang="de-DE"/>
              <a:pPr/>
              <a:t>23</a:t>
            </a:fld>
            <a:endParaRPr lang="de-DE" altLang="de-DE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2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26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26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26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26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AA5BE50-F7C5-4176-8289-D73C0AB4CEEE}" type="slidenum">
              <a:rPr lang="de-DE" altLang="de-DE"/>
              <a:pPr/>
              <a:t>24</a:t>
            </a:fld>
            <a:endParaRPr lang="de-DE" altLang="de-DE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3BA1537-1D33-4EB6-9AC4-BBC0AB805C43}" type="slidenum">
              <a:rPr lang="de-DE" sz="1200" smtClean="0">
                <a:latin typeface="Times New Roman" pitchFamily="18" charset="0"/>
              </a:rPr>
              <a:pPr>
                <a:defRPr/>
              </a:pPr>
              <a:t>3</a:t>
            </a:fld>
            <a:endParaRPr lang="de-DE" sz="1200" smtClean="0">
              <a:latin typeface="Times New Roman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3BA1537-1D33-4EB6-9AC4-BBC0AB805C43}" type="slidenum">
              <a:rPr lang="de-DE" sz="1200" smtClean="0">
                <a:latin typeface="Times New Roman" pitchFamily="18" charset="0"/>
              </a:rPr>
              <a:pPr>
                <a:defRPr/>
              </a:pPr>
              <a:t>4</a:t>
            </a:fld>
            <a:endParaRPr lang="de-DE" sz="1200" smtClean="0">
              <a:latin typeface="Times New Roman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3BA1537-1D33-4EB6-9AC4-BBC0AB805C43}" type="slidenum">
              <a:rPr lang="de-DE" sz="1200" smtClean="0">
                <a:latin typeface="Times New Roman" pitchFamily="18" charset="0"/>
              </a:rPr>
              <a:pPr>
                <a:defRPr/>
              </a:pPr>
              <a:t>5</a:t>
            </a:fld>
            <a:endParaRPr lang="de-DE" sz="1200" smtClean="0">
              <a:latin typeface="Times New Roman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3BA1537-1D33-4EB6-9AC4-BBC0AB805C43}" type="slidenum">
              <a:rPr lang="de-DE" sz="1200" smtClean="0">
                <a:latin typeface="Times New Roman" pitchFamily="18" charset="0"/>
              </a:rPr>
              <a:pPr>
                <a:defRPr/>
              </a:pPr>
              <a:t>6</a:t>
            </a:fld>
            <a:endParaRPr lang="de-DE" sz="1200" smtClean="0">
              <a:latin typeface="Times New Roman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3BA1537-1D33-4EB6-9AC4-BBC0AB805C43}" type="slidenum">
              <a:rPr lang="de-DE" sz="1200" smtClean="0">
                <a:latin typeface="Times New Roman" pitchFamily="18" charset="0"/>
              </a:rPr>
              <a:pPr>
                <a:defRPr/>
              </a:pPr>
              <a:t>7</a:t>
            </a:fld>
            <a:endParaRPr lang="de-DE" sz="1200" smtClean="0">
              <a:latin typeface="Times New Roman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3BA1537-1D33-4EB6-9AC4-BBC0AB805C43}" type="slidenum">
              <a:rPr lang="de-DE" sz="1200" smtClean="0">
                <a:latin typeface="Times New Roman" pitchFamily="18" charset="0"/>
              </a:rPr>
              <a:pPr>
                <a:defRPr/>
              </a:pPr>
              <a:t>8</a:t>
            </a:fld>
            <a:endParaRPr lang="de-DE" sz="1200" smtClean="0">
              <a:latin typeface="Times New Roman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2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26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26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26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26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4D0766C-8EA3-4078-BA60-057A43201A4D}" type="slidenum">
              <a:rPr lang="de-DE"/>
              <a:pPr/>
              <a:t>9</a:t>
            </a:fld>
            <a:endParaRPr lang="de-DE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7238" y="777875"/>
            <a:ext cx="5284787" cy="3660775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2787D-EDD5-4CB0-BA2A-ED4068FBA7B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5268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D7FA1-284B-460F-B30F-F8085A3BE5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4158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48500" y="609600"/>
            <a:ext cx="2114550" cy="50673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04850" y="609600"/>
            <a:ext cx="6191250" cy="50673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30BB5-8326-495E-A74D-F96C06AA260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7" name="Grafik 17" descr="bau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109538"/>
            <a:ext cx="12017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924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221E0-3F69-4A0B-ADB5-E1B3A34F53B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7" name="Grafik 17" descr="bau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109538"/>
            <a:ext cx="12017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363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48D75-5272-46B3-A239-93A2DBA1BF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4979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04850" y="15621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91100" y="15621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869A8-AC7C-4CF5-AFE9-6DA7FE5B02F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8046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407DE-24C5-4E76-89D4-63720C2728D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9330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56372-234B-43A1-8955-357894FE6DA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6235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 userDrawn="1"/>
        </p:nvSpPr>
        <p:spPr bwMode="auto">
          <a:xfrm>
            <a:off x="0" y="6584950"/>
            <a:ext cx="11826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sz="1000" smtClean="0"/>
              <a:t>© bauerpoint.com</a:t>
            </a:r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auto">
          <a:xfrm>
            <a:off x="5381625" y="44450"/>
            <a:ext cx="4418013" cy="56673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99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r" defTabSz="762000" eaLnBrk="0" hangingPunct="0"/>
            <a:r>
              <a:rPr lang="de-DE" sz="1000">
                <a:latin typeface="Verdana" pitchFamily="34" charset="0"/>
              </a:rPr>
              <a:t>	</a:t>
            </a:r>
          </a:p>
          <a:p>
            <a:pPr algn="r" defTabSz="762000" eaLnBrk="0" hangingPunct="0"/>
            <a:r>
              <a:rPr lang="de-DE" sz="1000">
                <a:latin typeface="Verdana" pitchFamily="34" charset="0"/>
              </a:rPr>
              <a:t>     </a:t>
            </a:r>
          </a:p>
          <a:p>
            <a:pPr algn="r" defTabSz="762000" eaLnBrk="0" hangingPunct="0"/>
            <a:r>
              <a:rPr lang="de-DE" sz="1000">
                <a:latin typeface="Verdana" pitchFamily="34" charset="0"/>
              </a:rPr>
              <a:t> © bauerpoint.com</a:t>
            </a:r>
          </a:p>
        </p:txBody>
      </p:sp>
      <p:graphicFrame>
        <p:nvGraphicFramePr>
          <p:cNvPr id="4" name="Object 9"/>
          <p:cNvGraphicFramePr>
            <a:graphicFrameLocks/>
          </p:cNvGraphicFramePr>
          <p:nvPr/>
        </p:nvGraphicFramePr>
        <p:xfrm>
          <a:off x="9455150" y="111125"/>
          <a:ext cx="2571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1" name="CorelDRAW!" r:id="rId3" imgW="3181241" imgH="3438538" progId="">
                  <p:embed/>
                </p:oleObj>
              </mc:Choice>
              <mc:Fallback>
                <p:oleObj name="CorelDRAW!" r:id="rId3" imgW="3181241" imgH="3438538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5150" y="111125"/>
                        <a:ext cx="257175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74613" y="85725"/>
            <a:ext cx="9685337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de-AT"/>
          </a:p>
        </p:txBody>
      </p:sp>
      <p:sp>
        <p:nvSpPr>
          <p:cNvPr id="6" name="Rechteck 14"/>
          <p:cNvSpPr>
            <a:spLocks noChangeArrowheads="1"/>
          </p:cNvSpPr>
          <p:nvPr userDrawn="1"/>
        </p:nvSpPr>
        <p:spPr bwMode="auto">
          <a:xfrm>
            <a:off x="0" y="0"/>
            <a:ext cx="9906000" cy="6477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grpSp>
        <p:nvGrpSpPr>
          <p:cNvPr id="7" name="Gruppieren 11"/>
          <p:cNvGrpSpPr>
            <a:grpSpLocks/>
          </p:cNvGrpSpPr>
          <p:nvPr userDrawn="1"/>
        </p:nvGrpSpPr>
        <p:grpSpPr bwMode="auto">
          <a:xfrm>
            <a:off x="74613" y="85725"/>
            <a:ext cx="9685337" cy="484188"/>
            <a:chOff x="74613" y="85725"/>
            <a:chExt cx="9685337" cy="484188"/>
          </a:xfrm>
        </p:grpSpPr>
        <p:sp>
          <p:nvSpPr>
            <p:cNvPr id="8" name="Rectangle 1091"/>
            <p:cNvSpPr>
              <a:spLocks noChangeArrowheads="1"/>
            </p:cNvSpPr>
            <p:nvPr userDrawn="1"/>
          </p:nvSpPr>
          <p:spPr bwMode="auto">
            <a:xfrm>
              <a:off x="74613" y="85725"/>
              <a:ext cx="9685337" cy="484188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de-AT"/>
            </a:p>
          </p:txBody>
        </p:sp>
        <p:pic>
          <p:nvPicPr>
            <p:cNvPr id="9" name="Grafik 17" descr="bauerpoint.gif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1063" y="109538"/>
              <a:ext cx="1201737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5053A-8539-4490-A0FC-85CA116E98A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969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67F87-1BA4-42B7-BF77-91C6FCA626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3151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3D83A-3744-4111-947A-BF6528EE150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1078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Format des Titel-Masters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4850" y="1562100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Textformatierung des Masters zu bearbeiten.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7DE8712-EBDB-4E69-A675-7EE0A1B7A35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0" y="6584950"/>
            <a:ext cx="11826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sz="1000" smtClean="0"/>
              <a:t>© bauerpoint.com</a:t>
            </a:r>
          </a:p>
        </p:txBody>
      </p:sp>
      <p:pic>
        <p:nvPicPr>
          <p:cNvPr id="11" name="Grafik 17" descr="bauerpoint.gi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109538"/>
            <a:ext cx="12017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7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://de.wikipedia.org/w/index.php?title=Datei:David_Guetta_at_2011_MMVA.jpg&amp;filetimestamp=2012030404422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 bwMode="auto">
          <a:xfrm>
            <a:off x="47625" y="660400"/>
            <a:ext cx="9540875" cy="2095500"/>
          </a:xfrm>
          <a:prstGeom prst="rect">
            <a:avLst/>
          </a:prstGeom>
          <a:noFill/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cs typeface="+mn-cs"/>
            </a:endParaRPr>
          </a:p>
        </p:txBody>
      </p:sp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47625" y="123825"/>
            <a:ext cx="49729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dirty="0" smtClean="0">
                <a:latin typeface="Calibri" pitchFamily="34" charset="0"/>
                <a:cs typeface="Calibri" pitchFamily="34" charset="0"/>
              </a:rPr>
              <a:t>Ausgangsrechnungen – Gutschriften - Zahlung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7" name="Textfeld 5"/>
          <p:cNvSpPr txBox="1">
            <a:spLocks noChangeArrowheads="1"/>
          </p:cNvSpPr>
          <p:nvPr/>
        </p:nvSpPr>
        <p:spPr bwMode="auto">
          <a:xfrm>
            <a:off x="-1" y="753080"/>
            <a:ext cx="9906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sz="1400" b="1" dirty="0" err="1" smtClean="0">
                <a:latin typeface="Calibri" pitchFamily="34" charset="0"/>
                <a:cs typeface="Calibri" pitchFamily="34" charset="0"/>
              </a:rPr>
              <a:t>Hirscher</a:t>
            </a:r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 GmbH – Sportfachhandel :</a:t>
            </a:r>
          </a:p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12.10. - A112</a:t>
            </a: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Die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Hirscher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 GmbH verkauft am 100 Paar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Atomic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 Ski im Wert von insgesamt € 12.000,- + € 2.400,- = € 14.400,-  an den  Skiclub </a:t>
            </a:r>
          </a:p>
          <a:p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Flachau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 (20112)</a:t>
            </a:r>
          </a:p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16.10. - S 12</a:t>
            </a: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Der Skiclub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Flachau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 retourniert 4 Paar Ski aufgrund</a:t>
            </a:r>
            <a:r>
              <a:rPr lang="de-DE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von Kratzern an der Oberfläche: Eine Gutschrift über  576,- inkl. 20 %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Ust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 wird ausgestellt.</a:t>
            </a:r>
          </a:p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20.10. - B 15</a:t>
            </a: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Der Skiclub überweist die  A112 abzüglich der Gutschrift S 12 auf das Bankkonto der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Hirscher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 GmbH.</a:t>
            </a:r>
          </a:p>
        </p:txBody>
      </p:sp>
      <p:sp>
        <p:nvSpPr>
          <p:cNvPr id="3079" name="Textfeld 12"/>
          <p:cNvSpPr txBox="1">
            <a:spLocks noChangeArrowheads="1"/>
          </p:cNvSpPr>
          <p:nvPr/>
        </p:nvSpPr>
        <p:spPr bwMode="auto">
          <a:xfrm>
            <a:off x="6584756" y="5914344"/>
            <a:ext cx="275908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sz="1100" b="1" dirty="0">
                <a:latin typeface="Calibri" pitchFamily="34" charset="0"/>
                <a:cs typeface="Calibri" pitchFamily="34" charset="0"/>
              </a:rPr>
              <a:t>Aufgaben:  </a:t>
            </a:r>
            <a:endParaRPr lang="de-DE" sz="1100" b="1" dirty="0" smtClean="0">
              <a:latin typeface="Calibri" pitchFamily="34" charset="0"/>
              <a:cs typeface="Calibri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de-DE" sz="1100" dirty="0" smtClean="0">
                <a:latin typeface="Calibri" pitchFamily="34" charset="0"/>
                <a:cs typeface="Calibri" pitchFamily="34" charset="0"/>
              </a:rPr>
              <a:t>Aufstellung der erforderlichen Buchungen</a:t>
            </a:r>
            <a:br>
              <a:rPr lang="de-DE" sz="1100" dirty="0" smtClean="0">
                <a:latin typeface="Calibri" pitchFamily="34" charset="0"/>
                <a:cs typeface="Calibri" pitchFamily="34" charset="0"/>
              </a:rPr>
            </a:br>
            <a:r>
              <a:rPr lang="de-DE" sz="1100" dirty="0" smtClean="0">
                <a:latin typeface="Calibri" pitchFamily="34" charset="0"/>
                <a:cs typeface="Calibri" pitchFamily="34" charset="0"/>
              </a:rPr>
              <a:t>aus Sicht der </a:t>
            </a:r>
            <a:r>
              <a:rPr lang="de-DE" sz="1100" dirty="0" err="1" smtClean="0">
                <a:latin typeface="Calibri" pitchFamily="34" charset="0"/>
                <a:cs typeface="Calibri" pitchFamily="34" charset="0"/>
              </a:rPr>
              <a:t>Hirscher</a:t>
            </a:r>
            <a:r>
              <a:rPr lang="de-DE" sz="1100" dirty="0" smtClean="0">
                <a:latin typeface="Calibri" pitchFamily="34" charset="0"/>
                <a:cs typeface="Calibri" pitchFamily="34" charset="0"/>
              </a:rPr>
              <a:t> GmbH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DE" sz="1100" dirty="0" smtClean="0">
                <a:latin typeface="Calibri" pitchFamily="34" charset="0"/>
                <a:cs typeface="Calibri" pitchFamily="34" charset="0"/>
              </a:rPr>
              <a:t>Darstellung des Kontos 20112</a:t>
            </a:r>
            <a:endParaRPr lang="de-DE" sz="1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Explosion 2 29"/>
          <p:cNvSpPr/>
          <p:nvPr/>
        </p:nvSpPr>
        <p:spPr bwMode="auto">
          <a:xfrm>
            <a:off x="4855968" y="297656"/>
            <a:ext cx="3457575" cy="725487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de-AT" sz="1200" b="1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Checkerbeispiel</a:t>
            </a:r>
            <a:endParaRPr lang="de-AT" sz="1200" b="1" dirty="0">
              <a:solidFill>
                <a:srgbClr val="DDDD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grpSp>
        <p:nvGrpSpPr>
          <p:cNvPr id="3082" name="Group 48"/>
          <p:cNvGrpSpPr>
            <a:grpSpLocks/>
          </p:cNvGrpSpPr>
          <p:nvPr/>
        </p:nvGrpSpPr>
        <p:grpSpPr bwMode="auto">
          <a:xfrm>
            <a:off x="241300" y="5327651"/>
            <a:ext cx="4945062" cy="1357312"/>
            <a:chOff x="2937" y="3392"/>
            <a:chExt cx="3130" cy="927"/>
          </a:xfrm>
        </p:grpSpPr>
        <p:sp>
          <p:nvSpPr>
            <p:cNvPr id="3086" name="Line 24"/>
            <p:cNvSpPr>
              <a:spLocks noChangeShapeType="1"/>
            </p:cNvSpPr>
            <p:nvPr/>
          </p:nvSpPr>
          <p:spPr bwMode="auto">
            <a:xfrm>
              <a:off x="2995" y="3599"/>
              <a:ext cx="3072" cy="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3087" name="Line 25"/>
            <p:cNvSpPr>
              <a:spLocks noChangeShapeType="1"/>
            </p:cNvSpPr>
            <p:nvPr/>
          </p:nvSpPr>
          <p:spPr bwMode="auto">
            <a:xfrm>
              <a:off x="5299" y="3599"/>
              <a:ext cx="0" cy="72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3088" name="Line 26"/>
            <p:cNvSpPr>
              <a:spLocks noChangeShapeType="1"/>
            </p:cNvSpPr>
            <p:nvPr/>
          </p:nvSpPr>
          <p:spPr bwMode="auto">
            <a:xfrm>
              <a:off x="4531" y="3599"/>
              <a:ext cx="0" cy="720"/>
            </a:xfrm>
            <a:prstGeom prst="line">
              <a:avLst/>
            </a:prstGeom>
            <a:noFill/>
            <a:ln w="38100" cmpd="dbl">
              <a:solidFill>
                <a:srgbClr val="00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3089" name="Rectangle 27"/>
            <p:cNvSpPr>
              <a:spLocks noChangeArrowheads="1"/>
            </p:cNvSpPr>
            <p:nvPr/>
          </p:nvSpPr>
          <p:spPr bwMode="auto">
            <a:xfrm>
              <a:off x="2937" y="3392"/>
              <a:ext cx="1222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de-DE" sz="1200" dirty="0" smtClean="0">
                  <a:solidFill>
                    <a:srgbClr val="003300"/>
                  </a:solidFill>
                  <a:latin typeface="Verdana" pitchFamily="34" charset="0"/>
                </a:rPr>
                <a:t>20112 Skiclub </a:t>
              </a:r>
              <a:r>
                <a:rPr lang="de-DE" sz="1200" dirty="0" err="1" smtClean="0">
                  <a:solidFill>
                    <a:srgbClr val="003300"/>
                  </a:solidFill>
                  <a:latin typeface="Verdana" pitchFamily="34" charset="0"/>
                </a:rPr>
                <a:t>Flachau</a:t>
              </a:r>
              <a:endParaRPr lang="de-DE" sz="1200" dirty="0">
                <a:solidFill>
                  <a:srgbClr val="003300"/>
                </a:solidFill>
                <a:latin typeface="Verdana" pitchFamily="34" charset="0"/>
              </a:endParaRPr>
            </a:p>
          </p:txBody>
        </p:sp>
      </p:grpSp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43254"/>
            <a:ext cx="24955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99498" y="2838928"/>
            <a:ext cx="6385142" cy="256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348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139702" y="133350"/>
            <a:ext cx="7707816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Rechnungsausgleiches – Mahnspesen </a:t>
            </a:r>
            <a:r>
              <a:rPr lang="de-D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– Zahlung - 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Lösung</a:t>
            </a:r>
            <a:r>
              <a:rPr lang="de-D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:</a:t>
            </a:r>
            <a:endParaRPr lang="de-DE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8195" name="Textfeld 25"/>
          <p:cNvSpPr txBox="1">
            <a:spLocks noChangeArrowheads="1"/>
          </p:cNvSpPr>
          <p:nvPr/>
        </p:nvSpPr>
        <p:spPr bwMode="auto">
          <a:xfrm>
            <a:off x="5511801" y="876302"/>
            <a:ext cx="3676006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600" dirty="0"/>
              <a:t>Verbuchung der Rechnung aus Sicht</a:t>
            </a:r>
          </a:p>
          <a:p>
            <a:r>
              <a:rPr lang="de-DE" sz="1600" dirty="0"/>
              <a:t>des Kunden Bernd Stromberg: (E250, </a:t>
            </a:r>
          </a:p>
          <a:p>
            <a:r>
              <a:rPr lang="de-DE" sz="1600" dirty="0"/>
              <a:t>Domainstar 33015</a:t>
            </a:r>
            <a:r>
              <a:rPr lang="de-DE" sz="1600" dirty="0" smtClean="0"/>
              <a:t>)</a:t>
            </a:r>
          </a:p>
          <a:p>
            <a:endParaRPr lang="de-DE" sz="1600" dirty="0"/>
          </a:p>
          <a:p>
            <a:r>
              <a:rPr lang="de-DE" sz="1600" dirty="0" smtClean="0"/>
              <a:t>7381	29,08</a:t>
            </a:r>
          </a:p>
          <a:p>
            <a:r>
              <a:rPr lang="de-DE" sz="1600" dirty="0" smtClean="0"/>
              <a:t>2500	  5,82</a:t>
            </a:r>
          </a:p>
          <a:p>
            <a:r>
              <a:rPr lang="de-DE" sz="1600" dirty="0" smtClean="0"/>
              <a:t>an 33015    	34,90</a:t>
            </a:r>
            <a:endParaRPr lang="de-DE" sz="1600" dirty="0"/>
          </a:p>
          <a:p>
            <a:endParaRPr lang="de-DE" sz="1600" dirty="0"/>
          </a:p>
          <a:p>
            <a:endParaRPr lang="de-DE" sz="1600" dirty="0" smtClean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r>
              <a:rPr lang="de-DE" sz="1600" dirty="0"/>
              <a:t>Verbuchung der Rechnung aus Sicht</a:t>
            </a:r>
          </a:p>
          <a:p>
            <a:r>
              <a:rPr lang="de-DE" sz="1600" dirty="0"/>
              <a:t>der Domainstar GmbH (AR 4525, </a:t>
            </a:r>
            <a:br>
              <a:rPr lang="de-DE" sz="1600" dirty="0"/>
            </a:br>
            <a:r>
              <a:rPr lang="de-DE" sz="1600" dirty="0"/>
              <a:t>Stromberg 202346, </a:t>
            </a:r>
          </a:p>
          <a:p>
            <a:r>
              <a:rPr lang="de-DE" sz="1600" dirty="0"/>
              <a:t>Ertragskonto 4018 Domainerlöse</a:t>
            </a:r>
            <a:r>
              <a:rPr lang="de-DE" sz="1600" dirty="0" smtClean="0"/>
              <a:t>)</a:t>
            </a:r>
          </a:p>
          <a:p>
            <a:endParaRPr lang="de-DE" sz="1600" dirty="0"/>
          </a:p>
          <a:p>
            <a:r>
              <a:rPr lang="de-DE" sz="1600" dirty="0" smtClean="0"/>
              <a:t>202346		34,90</a:t>
            </a:r>
          </a:p>
          <a:p>
            <a:r>
              <a:rPr lang="de-DE" sz="1600" dirty="0" smtClean="0"/>
              <a:t>an 4018	Domainerlöse	29,08</a:t>
            </a:r>
          </a:p>
          <a:p>
            <a:r>
              <a:rPr lang="de-DE" sz="1600" dirty="0"/>
              <a:t> </a:t>
            </a:r>
            <a:r>
              <a:rPr lang="de-DE" sz="1600" dirty="0" smtClean="0"/>
              <a:t>    3500    		   5,82</a:t>
            </a:r>
            <a:endParaRPr lang="de-DE" sz="16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1" y="647700"/>
            <a:ext cx="5400675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03480"/>
      </p:ext>
    </p:extLst>
  </p:cSld>
  <p:clrMapOvr>
    <a:masterClrMapping/>
  </p:clrMapOvr>
  <p:transition spd="med">
    <p:random/>
    <p:sndAc>
      <p:stSnd loop="1">
        <p:snd r:embed="rId3" name="TVSERI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5"/>
          <p:cNvSpPr txBox="1">
            <a:spLocks noChangeArrowheads="1"/>
          </p:cNvSpPr>
          <p:nvPr/>
        </p:nvSpPr>
        <p:spPr bwMode="auto">
          <a:xfrm>
            <a:off x="5511800" y="876300"/>
            <a:ext cx="4143267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600" dirty="0"/>
              <a:t>Verbuchung der </a:t>
            </a:r>
            <a:r>
              <a:rPr lang="de-DE" sz="1600" dirty="0" smtClean="0"/>
              <a:t>Mahnspesen </a:t>
            </a:r>
            <a:r>
              <a:rPr lang="de-DE" sz="1600" dirty="0"/>
              <a:t>aus Sicht</a:t>
            </a:r>
          </a:p>
          <a:p>
            <a:r>
              <a:rPr lang="de-DE" sz="1600" dirty="0"/>
              <a:t>des Kunden Bernd Stromberg: </a:t>
            </a:r>
            <a:endParaRPr lang="de-DE" sz="1600" dirty="0" smtClean="0"/>
          </a:p>
          <a:p>
            <a:r>
              <a:rPr lang="de-DE" sz="1600" dirty="0" smtClean="0"/>
              <a:t>(</a:t>
            </a:r>
            <a:r>
              <a:rPr lang="de-DE" sz="1600" dirty="0"/>
              <a:t>S 46, </a:t>
            </a:r>
            <a:r>
              <a:rPr lang="de-DE" sz="1600" dirty="0" smtClean="0"/>
              <a:t>Domainstar </a:t>
            </a:r>
            <a:r>
              <a:rPr lang="de-DE" sz="1600" dirty="0"/>
              <a:t>33015</a:t>
            </a:r>
            <a:r>
              <a:rPr lang="de-DE" sz="1600" dirty="0" smtClean="0"/>
              <a:t>)</a:t>
            </a:r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 smtClean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r>
              <a:rPr lang="de-DE" sz="1600" dirty="0"/>
              <a:t>Verbuchung der Mahnung aus Sicht</a:t>
            </a:r>
          </a:p>
          <a:p>
            <a:r>
              <a:rPr lang="de-DE" sz="1600" dirty="0"/>
              <a:t>der Domainstar GmbH </a:t>
            </a:r>
            <a:endParaRPr lang="de-DE" sz="1600" dirty="0" smtClean="0"/>
          </a:p>
          <a:p>
            <a:r>
              <a:rPr lang="de-DE" sz="1600" dirty="0" smtClean="0"/>
              <a:t>(</a:t>
            </a:r>
            <a:r>
              <a:rPr lang="de-DE" sz="1600" dirty="0"/>
              <a:t>S 68, </a:t>
            </a:r>
            <a:r>
              <a:rPr lang="de-DE" sz="1600" dirty="0" smtClean="0"/>
              <a:t>Stromberg 202346</a:t>
            </a:r>
            <a:r>
              <a:rPr lang="de-DE" sz="1600" dirty="0"/>
              <a:t>)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93"/>
          <a:stretch>
            <a:fillRect/>
          </a:stretch>
        </p:blipFill>
        <p:spPr bwMode="auto">
          <a:xfrm>
            <a:off x="63500" y="635000"/>
            <a:ext cx="553243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pSp>
        <p:nvGrpSpPr>
          <p:cNvPr id="5" name="Gruppieren 11"/>
          <p:cNvGrpSpPr>
            <a:grpSpLocks/>
          </p:cNvGrpSpPr>
          <p:nvPr/>
        </p:nvGrpSpPr>
        <p:grpSpPr bwMode="auto">
          <a:xfrm>
            <a:off x="142919" y="44625"/>
            <a:ext cx="9568610" cy="530363"/>
            <a:chOff x="74613" y="85725"/>
            <a:chExt cx="9685337" cy="484188"/>
          </a:xfrm>
        </p:grpSpPr>
        <p:sp>
          <p:nvSpPr>
            <p:cNvPr id="6" name="Rectangle 1091"/>
            <p:cNvSpPr>
              <a:spLocks noChangeArrowheads="1"/>
            </p:cNvSpPr>
            <p:nvPr userDrawn="1"/>
          </p:nvSpPr>
          <p:spPr bwMode="auto">
            <a:xfrm>
              <a:off x="74613" y="85725"/>
              <a:ext cx="9685337" cy="484188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de-AT"/>
            </a:p>
          </p:txBody>
        </p:sp>
        <p:pic>
          <p:nvPicPr>
            <p:cNvPr id="7" name="Grafik 17" descr="bauerpoint.gif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1063" y="109538"/>
              <a:ext cx="1201737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42919" y="122531"/>
            <a:ext cx="6449458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Rechnungsausgleiches – Mahnspesen - Zahlung:</a:t>
            </a:r>
            <a:endParaRPr lang="de-DE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73033"/>
      </p:ext>
    </p:extLst>
  </p:cSld>
  <p:clrMapOvr>
    <a:masterClrMapping/>
  </p:clrMapOvr>
  <p:transition spd="med">
    <p:random/>
    <p:sndAc>
      <p:stSnd loop="1">
        <p:snd r:embed="rId3" name="TVSERI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5"/>
          <p:cNvSpPr txBox="1">
            <a:spLocks noChangeArrowheads="1"/>
          </p:cNvSpPr>
          <p:nvPr/>
        </p:nvSpPr>
        <p:spPr bwMode="auto">
          <a:xfrm>
            <a:off x="5511800" y="876300"/>
            <a:ext cx="4143267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600" dirty="0"/>
              <a:t>Verbuchung der </a:t>
            </a:r>
            <a:r>
              <a:rPr lang="de-DE" sz="1600" dirty="0" smtClean="0"/>
              <a:t>Mahnspesen </a:t>
            </a:r>
            <a:r>
              <a:rPr lang="de-DE" sz="1600" dirty="0"/>
              <a:t>aus Sicht</a:t>
            </a:r>
          </a:p>
          <a:p>
            <a:r>
              <a:rPr lang="de-DE" sz="1600" dirty="0"/>
              <a:t>des Kunden Bernd Stromberg: </a:t>
            </a:r>
            <a:endParaRPr lang="de-DE" sz="1600" dirty="0" smtClean="0"/>
          </a:p>
          <a:p>
            <a:r>
              <a:rPr lang="de-DE" sz="1600" dirty="0" smtClean="0"/>
              <a:t>(</a:t>
            </a:r>
            <a:r>
              <a:rPr lang="de-DE" sz="1600" dirty="0"/>
              <a:t>S 46, </a:t>
            </a:r>
            <a:r>
              <a:rPr lang="de-DE" sz="1600" dirty="0" smtClean="0"/>
              <a:t>Domainstar </a:t>
            </a:r>
            <a:r>
              <a:rPr lang="de-DE" sz="1600" dirty="0"/>
              <a:t>33015</a:t>
            </a:r>
            <a:r>
              <a:rPr lang="de-DE" sz="1600" dirty="0" smtClean="0"/>
              <a:t>)</a:t>
            </a:r>
          </a:p>
          <a:p>
            <a:endParaRPr lang="de-DE" sz="1600" dirty="0"/>
          </a:p>
          <a:p>
            <a:endParaRPr lang="de-DE" sz="1600" dirty="0"/>
          </a:p>
          <a:p>
            <a:r>
              <a:rPr lang="de-DE" sz="1600" dirty="0" smtClean="0"/>
              <a:t>8301    an 33015	20,-</a:t>
            </a:r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 smtClean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r>
              <a:rPr lang="de-DE" sz="1600" dirty="0"/>
              <a:t>Verbuchung der Mahnung aus Sicht</a:t>
            </a:r>
          </a:p>
          <a:p>
            <a:r>
              <a:rPr lang="de-DE" sz="1600" dirty="0"/>
              <a:t>der Domainstar GmbH </a:t>
            </a:r>
            <a:endParaRPr lang="de-DE" sz="1600" dirty="0" smtClean="0"/>
          </a:p>
          <a:p>
            <a:r>
              <a:rPr lang="de-DE" sz="1600" dirty="0" smtClean="0"/>
              <a:t>(</a:t>
            </a:r>
            <a:r>
              <a:rPr lang="de-DE" sz="1600" dirty="0"/>
              <a:t>S 68, </a:t>
            </a:r>
            <a:r>
              <a:rPr lang="de-DE" sz="1600" dirty="0" smtClean="0"/>
              <a:t>Stromberg 202346</a:t>
            </a:r>
            <a:r>
              <a:rPr lang="de-DE" sz="1600" dirty="0" smtClean="0"/>
              <a:t>)</a:t>
            </a:r>
          </a:p>
          <a:p>
            <a:endParaRPr lang="de-DE" sz="1600" dirty="0"/>
          </a:p>
          <a:p>
            <a:r>
              <a:rPr lang="de-DE" sz="1600" dirty="0" smtClean="0"/>
              <a:t>202346 an 4890	20,-</a:t>
            </a:r>
            <a:endParaRPr lang="de-DE" sz="1600" dirty="0"/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93"/>
          <a:stretch>
            <a:fillRect/>
          </a:stretch>
        </p:blipFill>
        <p:spPr bwMode="auto">
          <a:xfrm>
            <a:off x="63500" y="635000"/>
            <a:ext cx="553243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pSp>
        <p:nvGrpSpPr>
          <p:cNvPr id="5" name="Gruppieren 11"/>
          <p:cNvGrpSpPr>
            <a:grpSpLocks/>
          </p:cNvGrpSpPr>
          <p:nvPr/>
        </p:nvGrpSpPr>
        <p:grpSpPr bwMode="auto">
          <a:xfrm>
            <a:off x="142919" y="44625"/>
            <a:ext cx="9568610" cy="530363"/>
            <a:chOff x="74613" y="85725"/>
            <a:chExt cx="9685337" cy="484188"/>
          </a:xfrm>
        </p:grpSpPr>
        <p:sp>
          <p:nvSpPr>
            <p:cNvPr id="6" name="Rectangle 1091"/>
            <p:cNvSpPr>
              <a:spLocks noChangeArrowheads="1"/>
            </p:cNvSpPr>
            <p:nvPr userDrawn="1"/>
          </p:nvSpPr>
          <p:spPr bwMode="auto">
            <a:xfrm>
              <a:off x="74613" y="85725"/>
              <a:ext cx="9685337" cy="484188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de-AT"/>
            </a:p>
          </p:txBody>
        </p:sp>
        <p:pic>
          <p:nvPicPr>
            <p:cNvPr id="7" name="Grafik 17" descr="bauerpoint.gif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1063" y="109538"/>
              <a:ext cx="1201737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42919" y="122531"/>
            <a:ext cx="7707816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Rechnungsausgleiches – Mahnspesen </a:t>
            </a:r>
            <a:r>
              <a:rPr lang="de-D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– Zahlung - 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Lösung</a:t>
            </a:r>
            <a:r>
              <a:rPr lang="de-D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:</a:t>
            </a:r>
            <a:endParaRPr lang="de-DE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587606"/>
      </p:ext>
    </p:extLst>
  </p:cSld>
  <p:clrMapOvr>
    <a:masterClrMapping/>
  </p:clrMapOvr>
  <p:transition spd="med">
    <p:random/>
    <p:sndAc>
      <p:stSnd loop="1">
        <p:snd r:embed="rId3" name="TVSERI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139702" y="133350"/>
            <a:ext cx="6407973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Verbuchung des Rechnungsausgleiches Beispiel:</a:t>
            </a:r>
          </a:p>
        </p:txBody>
      </p:sp>
      <p:sp>
        <p:nvSpPr>
          <p:cNvPr id="10243" name="Textfeld 25"/>
          <p:cNvSpPr txBox="1">
            <a:spLocks noChangeArrowheads="1"/>
          </p:cNvSpPr>
          <p:nvPr/>
        </p:nvSpPr>
        <p:spPr bwMode="auto">
          <a:xfrm>
            <a:off x="177801" y="685801"/>
            <a:ext cx="8760732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600" dirty="0"/>
              <a:t>Bernd Stromberg bezahlt die ER am 8.7. inkl. der Mahnspesen durch Banküberweisung (B 55)</a:t>
            </a:r>
          </a:p>
          <a:p>
            <a:r>
              <a:rPr lang="de-DE" sz="1600" dirty="0"/>
              <a:t>Füllen Sie den Zahlschein aus und verbuchen Sie die Zahlung (IBAN Stromberg</a:t>
            </a:r>
          </a:p>
          <a:p>
            <a:r>
              <a:rPr lang="de-DE" sz="1600" dirty="0"/>
              <a:t>AT43 </a:t>
            </a:r>
            <a:r>
              <a:rPr lang="de-DE" sz="1600" dirty="0" smtClean="0"/>
              <a:t>4501 0000 0004 1250</a:t>
            </a:r>
            <a:r>
              <a:rPr lang="de-DE" sz="1600" dirty="0"/>
              <a:t>):</a:t>
            </a:r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 smtClean="0"/>
          </a:p>
          <a:p>
            <a:endParaRPr lang="de-DE" sz="1600" dirty="0"/>
          </a:p>
          <a:p>
            <a:endParaRPr lang="de-DE" sz="1600" dirty="0" smtClean="0"/>
          </a:p>
          <a:p>
            <a:endParaRPr lang="de-DE" sz="1600" dirty="0"/>
          </a:p>
          <a:p>
            <a:r>
              <a:rPr lang="de-DE" sz="1600" dirty="0"/>
              <a:t>Verbuchen Sie den Zahlungseingang aus Sicht der Domainstar GmbH (B 111)</a:t>
            </a:r>
          </a:p>
        </p:txBody>
      </p:sp>
      <p:pic>
        <p:nvPicPr>
          <p:cNvPr id="10244" name="Grafik 4" descr="raiffeise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1" y="1580556"/>
            <a:ext cx="5720675" cy="393667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887936"/>
      </p:ext>
    </p:extLst>
  </p:cSld>
  <p:clrMapOvr>
    <a:masterClrMapping/>
  </p:clrMapOvr>
  <p:transition spd="med">
    <p:random/>
    <p:sndAc>
      <p:stSnd loop="1">
        <p:snd r:embed="rId3" name="TVSERI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139700" y="133350"/>
            <a:ext cx="6220421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Verbuchung des Rechnungsausgleiches </a:t>
            </a:r>
            <a:r>
              <a:rPr lang="de-DE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Lösung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9" b="21709"/>
          <a:stretch/>
        </p:blipFill>
        <p:spPr bwMode="auto">
          <a:xfrm>
            <a:off x="199887" y="1057275"/>
            <a:ext cx="9706113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952356"/>
      </p:ext>
    </p:extLst>
  </p:cSld>
  <p:clrMapOvr>
    <a:masterClrMapping/>
  </p:clrMapOvr>
  <p:transition spd="med">
    <p:random/>
    <p:sndAc>
      <p:stSnd loop="1">
        <p:snd r:embed="rId3" name="TVSERI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ChangeArrowheads="1"/>
          </p:cNvSpPr>
          <p:nvPr/>
        </p:nvSpPr>
        <p:spPr bwMode="auto">
          <a:xfrm>
            <a:off x="134938" y="120650"/>
            <a:ext cx="5957887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Verkäufe bar und mit </a:t>
            </a:r>
            <a:r>
              <a:rPr lang="de-DE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Bankomat</a:t>
            </a: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- &amp; Kreditkarten:</a:t>
            </a: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362075"/>
            <a:ext cx="4078288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5366" name="Textfeld 17"/>
          <p:cNvSpPr txBox="1">
            <a:spLocks noChangeArrowheads="1"/>
          </p:cNvSpPr>
          <p:nvPr/>
        </p:nvSpPr>
        <p:spPr bwMode="auto">
          <a:xfrm>
            <a:off x="101600" y="854075"/>
            <a:ext cx="46022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400" dirty="0"/>
              <a:t>Die Auswertung der  Registrierkasse </a:t>
            </a:r>
            <a:r>
              <a:rPr lang="de-DE" altLang="de-DE" sz="1400" dirty="0" smtClean="0"/>
              <a:t>der Harper </a:t>
            </a:r>
            <a:r>
              <a:rPr lang="de-DE" altLang="de-DE" sz="1400" dirty="0"/>
              <a:t>GmbH </a:t>
            </a:r>
            <a:endParaRPr lang="de-DE" altLang="de-DE" sz="1400" dirty="0" smtClean="0"/>
          </a:p>
          <a:p>
            <a:r>
              <a:rPr lang="de-DE" altLang="de-DE" sz="1400" dirty="0" smtClean="0"/>
              <a:t>zeigt </a:t>
            </a:r>
            <a:r>
              <a:rPr lang="de-DE" altLang="de-DE" sz="1400" dirty="0"/>
              <a:t>am Tagesende folgendes Bild:</a:t>
            </a:r>
          </a:p>
        </p:txBody>
      </p:sp>
      <p:sp>
        <p:nvSpPr>
          <p:cNvPr id="15367" name="Textfeld 18"/>
          <p:cNvSpPr txBox="1">
            <a:spLocks noChangeArrowheads="1"/>
          </p:cNvSpPr>
          <p:nvPr/>
        </p:nvSpPr>
        <p:spPr bwMode="auto">
          <a:xfrm>
            <a:off x="165100" y="4422775"/>
            <a:ext cx="496728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400" dirty="0"/>
              <a:t>Am 22. Mai erstellt die PAYLIFE Bank folgende Abrechnung:</a:t>
            </a:r>
          </a:p>
          <a:p>
            <a:r>
              <a:rPr lang="de-DE" altLang="de-DE" sz="1400" dirty="0"/>
              <a:t>(B 124) Der Betrag wird auf das Konto der Harper GmbH</a:t>
            </a:r>
          </a:p>
          <a:p>
            <a:r>
              <a:rPr lang="de-DE" altLang="de-DE" sz="1400" dirty="0"/>
              <a:t>Überwiesen:</a:t>
            </a:r>
          </a:p>
          <a:p>
            <a:endParaRPr lang="de-DE" altLang="de-DE" sz="1400" dirty="0"/>
          </a:p>
          <a:p>
            <a:r>
              <a:rPr lang="de-DE" altLang="de-DE" sz="1400" dirty="0"/>
              <a:t>Umsätze:	EUR 128,00 vom 17. 5. 20..</a:t>
            </a:r>
          </a:p>
          <a:p>
            <a:r>
              <a:rPr lang="de-DE" altLang="de-DE" sz="1400" dirty="0"/>
              <a:t>Provision:   EUR </a:t>
            </a:r>
            <a:r>
              <a:rPr lang="de-DE" altLang="de-DE" sz="1400" dirty="0" smtClean="0"/>
              <a:t>3,34 </a:t>
            </a:r>
            <a:r>
              <a:rPr lang="de-DE" altLang="de-DE" sz="1400" dirty="0"/>
              <a:t>(netto)</a:t>
            </a:r>
          </a:p>
          <a:p>
            <a:r>
              <a:rPr lang="de-DE" altLang="de-DE" sz="1400" dirty="0"/>
              <a:t>Buchungsentgelt: EUR 1,33 (netto)</a:t>
            </a:r>
          </a:p>
          <a:p>
            <a:r>
              <a:rPr lang="de-DE" altLang="de-DE" sz="1400" b="1" dirty="0"/>
              <a:t>Überweisungsbetrag: EUR 122,40  </a:t>
            </a:r>
          </a:p>
          <a:p>
            <a:endParaRPr lang="de-DE" altLang="de-DE" sz="1400" dirty="0"/>
          </a:p>
        </p:txBody>
      </p:sp>
      <p:pic>
        <p:nvPicPr>
          <p:cNvPr id="15368" name="Picture 26" descr="WMF_Visa_Kart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6302">
            <a:off x="3028950" y="5295900"/>
            <a:ext cx="1763713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feld 20"/>
          <p:cNvSpPr txBox="1">
            <a:spLocks noChangeArrowheads="1"/>
          </p:cNvSpPr>
          <p:nvPr/>
        </p:nvSpPr>
        <p:spPr bwMode="auto">
          <a:xfrm>
            <a:off x="7135811" y="805657"/>
            <a:ext cx="12779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600" dirty="0"/>
              <a:t>Buchungen:</a:t>
            </a:r>
          </a:p>
        </p:txBody>
      </p:sp>
      <p:pic>
        <p:nvPicPr>
          <p:cNvPr id="15370" name="Picture 186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0460">
            <a:off x="3854450" y="2771775"/>
            <a:ext cx="1373188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5371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501775"/>
            <a:ext cx="15700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Rechteck 1"/>
          <p:cNvSpPr/>
          <p:nvPr/>
        </p:nvSpPr>
        <p:spPr bwMode="auto">
          <a:xfrm>
            <a:off x="5857875" y="1257300"/>
            <a:ext cx="3971925" cy="9334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5857875" y="2276475"/>
            <a:ext cx="3971925" cy="9334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5857875" y="3295650"/>
            <a:ext cx="3971925" cy="9334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5857874" y="4640835"/>
            <a:ext cx="3971925" cy="181394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993302"/>
      </p:ext>
    </p:extLst>
  </p:cSld>
  <p:clrMapOvr>
    <a:masterClrMapping/>
  </p:clrMapOvr>
  <p:transition spd="med">
    <p:random/>
    <p:sndAc>
      <p:stSnd loop="1">
        <p:snd r:embed="rId3" name="TVSERI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ChangeArrowheads="1"/>
          </p:cNvSpPr>
          <p:nvPr/>
        </p:nvSpPr>
        <p:spPr bwMode="auto">
          <a:xfrm>
            <a:off x="134938" y="120650"/>
            <a:ext cx="7716408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Verkäufe bar und mit Bankomat- &amp; </a:t>
            </a:r>
            <a:r>
              <a:rPr lang="de-D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Kreditkarten - </a:t>
            </a:r>
            <a:r>
              <a:rPr lang="de-D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Lösung</a:t>
            </a:r>
            <a:r>
              <a:rPr lang="de-D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:</a:t>
            </a:r>
            <a:endParaRPr lang="de-DE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362075"/>
            <a:ext cx="4078288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5366" name="Textfeld 17"/>
          <p:cNvSpPr txBox="1">
            <a:spLocks noChangeArrowheads="1"/>
          </p:cNvSpPr>
          <p:nvPr/>
        </p:nvSpPr>
        <p:spPr bwMode="auto">
          <a:xfrm>
            <a:off x="101600" y="854075"/>
            <a:ext cx="46022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400" dirty="0"/>
              <a:t>Die Auswertung der  Registrierkasse </a:t>
            </a:r>
            <a:r>
              <a:rPr lang="de-DE" altLang="de-DE" sz="1400" dirty="0" smtClean="0"/>
              <a:t>der Harper </a:t>
            </a:r>
            <a:r>
              <a:rPr lang="de-DE" altLang="de-DE" sz="1400" dirty="0"/>
              <a:t>GmbH </a:t>
            </a:r>
            <a:endParaRPr lang="de-DE" altLang="de-DE" sz="1400" dirty="0" smtClean="0"/>
          </a:p>
          <a:p>
            <a:r>
              <a:rPr lang="de-DE" altLang="de-DE" sz="1400" dirty="0" smtClean="0"/>
              <a:t>zeigt </a:t>
            </a:r>
            <a:r>
              <a:rPr lang="de-DE" altLang="de-DE" sz="1400" dirty="0"/>
              <a:t>am Tagesende folgendes Bild:</a:t>
            </a:r>
          </a:p>
        </p:txBody>
      </p:sp>
      <p:sp>
        <p:nvSpPr>
          <p:cNvPr id="15367" name="Textfeld 18"/>
          <p:cNvSpPr txBox="1">
            <a:spLocks noChangeArrowheads="1"/>
          </p:cNvSpPr>
          <p:nvPr/>
        </p:nvSpPr>
        <p:spPr bwMode="auto">
          <a:xfrm>
            <a:off x="165100" y="4422775"/>
            <a:ext cx="496728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400" dirty="0"/>
              <a:t>Am 22. Mai erstellt die PAYLIFE Bank folgende Abrechnung:</a:t>
            </a:r>
          </a:p>
          <a:p>
            <a:r>
              <a:rPr lang="de-DE" altLang="de-DE" sz="1400" dirty="0"/>
              <a:t>(B 124) Der Betrag wird auf das Konto der Harper GmbH</a:t>
            </a:r>
          </a:p>
          <a:p>
            <a:r>
              <a:rPr lang="de-DE" altLang="de-DE" sz="1400" dirty="0"/>
              <a:t>Überwiesen:</a:t>
            </a:r>
          </a:p>
          <a:p>
            <a:endParaRPr lang="de-DE" altLang="de-DE" sz="1400" dirty="0"/>
          </a:p>
          <a:p>
            <a:r>
              <a:rPr lang="de-DE" altLang="de-DE" sz="1400" dirty="0"/>
              <a:t>Umsätze:	EUR 128,00 vom 17. 5. 20..</a:t>
            </a:r>
          </a:p>
          <a:p>
            <a:r>
              <a:rPr lang="de-DE" altLang="de-DE" sz="1400" dirty="0"/>
              <a:t>Provision:   EUR </a:t>
            </a:r>
            <a:r>
              <a:rPr lang="de-DE" altLang="de-DE" sz="1400" dirty="0" smtClean="0"/>
              <a:t>3,34 </a:t>
            </a:r>
            <a:r>
              <a:rPr lang="de-DE" altLang="de-DE" sz="1400" dirty="0"/>
              <a:t>(netto)</a:t>
            </a:r>
          </a:p>
          <a:p>
            <a:r>
              <a:rPr lang="de-DE" altLang="de-DE" sz="1400" dirty="0"/>
              <a:t>Buchungsentgelt: EUR 1,33 (netto)</a:t>
            </a:r>
          </a:p>
          <a:p>
            <a:r>
              <a:rPr lang="de-DE" altLang="de-DE" sz="1400" b="1" dirty="0"/>
              <a:t>Überweisungsbetrag: EUR 122,40  </a:t>
            </a:r>
          </a:p>
          <a:p>
            <a:endParaRPr lang="de-DE" altLang="de-DE" sz="1400" dirty="0"/>
          </a:p>
        </p:txBody>
      </p:sp>
      <p:pic>
        <p:nvPicPr>
          <p:cNvPr id="15368" name="Picture 26" descr="WMF_Visa_Kart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6302">
            <a:off x="3028950" y="5295900"/>
            <a:ext cx="1763713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feld 20"/>
          <p:cNvSpPr txBox="1">
            <a:spLocks noChangeArrowheads="1"/>
          </p:cNvSpPr>
          <p:nvPr/>
        </p:nvSpPr>
        <p:spPr bwMode="auto">
          <a:xfrm>
            <a:off x="7135811" y="805657"/>
            <a:ext cx="12779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600" dirty="0"/>
              <a:t>Buchungen:</a:t>
            </a:r>
          </a:p>
        </p:txBody>
      </p:sp>
      <p:pic>
        <p:nvPicPr>
          <p:cNvPr id="15370" name="Picture 186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0460">
            <a:off x="3854450" y="2771775"/>
            <a:ext cx="1373188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5371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501775"/>
            <a:ext cx="15700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Rechteck 1"/>
          <p:cNvSpPr/>
          <p:nvPr/>
        </p:nvSpPr>
        <p:spPr bwMode="auto">
          <a:xfrm>
            <a:off x="5857875" y="1257300"/>
            <a:ext cx="3971925" cy="9334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2700    751,-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dirty="0" smtClean="0"/>
              <a:t>an 4000	625,83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A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3500	125,17</a:t>
            </a:r>
            <a:endParaRPr kumimoji="0" lang="de-A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5857875" y="2276475"/>
            <a:ext cx="3971925" cy="9334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2794	279,-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an 4000	232,50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dirty="0"/>
              <a:t> </a:t>
            </a:r>
            <a:r>
              <a:rPr lang="de-AT" dirty="0" smtClean="0"/>
              <a:t>    3500 	  46,50</a:t>
            </a:r>
            <a:endParaRPr kumimoji="0" lang="de-A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5868986" y="3267075"/>
            <a:ext cx="3971925" cy="9334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5857874" y="4640835"/>
            <a:ext cx="3971925" cy="181394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dirty="0" smtClean="0"/>
              <a:t>2800	122,40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7792	   4,67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2500        0,93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an 2790	128,-</a:t>
            </a:r>
            <a:endParaRPr kumimoji="0" lang="de-A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5915025" y="3257550"/>
            <a:ext cx="4953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de-AT" dirty="0" smtClean="0"/>
              <a:t>2790</a:t>
            </a:r>
            <a:r>
              <a:rPr lang="de-AT" dirty="0"/>
              <a:t>	</a:t>
            </a:r>
            <a:r>
              <a:rPr lang="de-AT" dirty="0" smtClean="0"/>
              <a:t>128,-</a:t>
            </a:r>
            <a:endParaRPr lang="de-AT" dirty="0"/>
          </a:p>
          <a:p>
            <a:pPr eaLnBrk="0" hangingPunct="0"/>
            <a:r>
              <a:rPr lang="de-AT" dirty="0"/>
              <a:t>an 4000	</a:t>
            </a:r>
            <a:r>
              <a:rPr lang="de-AT" dirty="0" smtClean="0"/>
              <a:t>106,67</a:t>
            </a:r>
            <a:endParaRPr lang="de-AT" dirty="0"/>
          </a:p>
          <a:p>
            <a:pPr eaLnBrk="0" hangingPunct="0"/>
            <a:r>
              <a:rPr lang="de-AT" dirty="0"/>
              <a:t>     3500 	   </a:t>
            </a:r>
            <a:r>
              <a:rPr lang="de-AT" dirty="0" smtClean="0"/>
              <a:t> 21,33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19100674"/>
      </p:ext>
    </p:extLst>
  </p:cSld>
  <p:clrMapOvr>
    <a:masterClrMapping/>
  </p:clrMapOvr>
  <p:transition spd="med">
    <p:random/>
    <p:sndAc>
      <p:stSnd loop="1">
        <p:snd r:embed="rId3" name="TVSERI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ts3.mm.bing.net/th?id=I.4703488214500990&amp;pid=1.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51959">
            <a:off x="6130311" y="4516111"/>
            <a:ext cx="1356908" cy="159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eck 11"/>
          <p:cNvSpPr/>
          <p:nvPr/>
        </p:nvSpPr>
        <p:spPr bwMode="auto">
          <a:xfrm>
            <a:off x="-1" y="660400"/>
            <a:ext cx="9588501" cy="1917700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Unser Unternehmen: Computergroßhandel Horngacher GmbH</a:t>
            </a:r>
            <a:endParaRPr lang="de-DE" sz="1400" b="1" dirty="0">
              <a:latin typeface="Calibri" pitchFamily="34" charset="0"/>
              <a:cs typeface="Calibri" pitchFamily="34" charset="0"/>
            </a:endParaRPr>
          </a:p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12.12. – A427</a:t>
            </a: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Die Horngacher GmbH erstellt eine AR über 7.200,- (inkl. 20 %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Ust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) für den Verkauf von Samsung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Tablets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 an die Hightech GmbH (20111). Zahlbar innerhalb von 10 Tagen abz. 2 % Skonto oder 30 Tage netto.</a:t>
            </a:r>
          </a:p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20.12. </a:t>
            </a:r>
            <a:r>
              <a:rPr lang="de-DE" sz="1400" b="1" dirty="0">
                <a:latin typeface="Calibri" pitchFamily="34" charset="0"/>
                <a:cs typeface="Calibri" pitchFamily="34" charset="0"/>
              </a:rPr>
              <a:t>- S </a:t>
            </a:r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25</a:t>
            </a: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Zwei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Tablets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 weisen Gebrauchsspuren auf und werden zurückgenommen: Die Gutschrift lautet auf € 240,- (Inkl. 20 %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Ust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)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21.12. </a:t>
            </a:r>
            <a:r>
              <a:rPr lang="de-DE" sz="1400" b="1" dirty="0">
                <a:latin typeface="Calibri" pitchFamily="34" charset="0"/>
                <a:cs typeface="Calibri" pitchFamily="34" charset="0"/>
              </a:rPr>
              <a:t>- B </a:t>
            </a:r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36</a:t>
            </a:r>
            <a:endParaRPr lang="de-DE" sz="1400" b="1" dirty="0">
              <a:latin typeface="Calibri" pitchFamily="34" charset="0"/>
              <a:cs typeface="Calibri" pitchFamily="34" charset="0"/>
            </a:endParaRP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Die Hightech GmbH überweist den offenen Rechnungsbetrag (E422 abzüglich S 13) abzüglich 2 % Skonto an Horngacher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47625" y="123825"/>
            <a:ext cx="45861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dirty="0" smtClean="0">
                <a:latin typeface="Calibri" pitchFamily="34" charset="0"/>
                <a:cs typeface="Calibri" pitchFamily="34" charset="0"/>
              </a:rPr>
              <a:t>Kundenskonto – Fallbeispiel mit Gutschrift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9" name="Textfeld 12"/>
          <p:cNvSpPr txBox="1">
            <a:spLocks noChangeArrowheads="1"/>
          </p:cNvSpPr>
          <p:nvPr/>
        </p:nvSpPr>
        <p:spPr bwMode="auto">
          <a:xfrm>
            <a:off x="6889556" y="5914344"/>
            <a:ext cx="29634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sz="1200" b="1" dirty="0">
                <a:latin typeface="Calibri" pitchFamily="34" charset="0"/>
                <a:cs typeface="Calibri" pitchFamily="34" charset="0"/>
              </a:rPr>
              <a:t>Aufgaben:  </a:t>
            </a:r>
            <a:endParaRPr lang="de-DE" sz="1200" b="1" dirty="0" smtClean="0">
              <a:latin typeface="Calibri" pitchFamily="34" charset="0"/>
              <a:cs typeface="Calibri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de-DE" sz="1200" dirty="0" smtClean="0">
                <a:latin typeface="Calibri" pitchFamily="34" charset="0"/>
                <a:cs typeface="Calibri" pitchFamily="34" charset="0"/>
              </a:rPr>
              <a:t>Aufstellung der erforderlichen Buchungen</a:t>
            </a:r>
            <a:br>
              <a:rPr lang="de-DE" sz="1200" dirty="0" smtClean="0">
                <a:latin typeface="Calibri" pitchFamily="34" charset="0"/>
                <a:cs typeface="Calibri" pitchFamily="34" charset="0"/>
              </a:rPr>
            </a:br>
            <a:r>
              <a:rPr lang="de-DE" sz="1200" dirty="0" smtClean="0">
                <a:latin typeface="Calibri" pitchFamily="34" charset="0"/>
                <a:cs typeface="Calibri" pitchFamily="34" charset="0"/>
              </a:rPr>
              <a:t>aus Sicht der Horngacher GmbH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DE" sz="1200" dirty="0" smtClean="0">
                <a:latin typeface="Calibri" pitchFamily="34" charset="0"/>
                <a:cs typeface="Calibri" pitchFamily="34" charset="0"/>
              </a:rPr>
              <a:t>Darstellung des Kontos  20111</a:t>
            </a:r>
            <a:endParaRPr lang="de-DE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Explosion 2 29"/>
          <p:cNvSpPr/>
          <p:nvPr/>
        </p:nvSpPr>
        <p:spPr bwMode="auto">
          <a:xfrm>
            <a:off x="6127065" y="493157"/>
            <a:ext cx="3457575" cy="725487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de-AT" sz="1200" b="1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Checkerbeispiel</a:t>
            </a:r>
          </a:p>
        </p:txBody>
      </p:sp>
      <p:sp>
        <p:nvSpPr>
          <p:cNvPr id="3086" name="Line 24"/>
          <p:cNvSpPr>
            <a:spLocks noChangeShapeType="1"/>
          </p:cNvSpPr>
          <p:nvPr/>
        </p:nvSpPr>
        <p:spPr bwMode="auto">
          <a:xfrm>
            <a:off x="6032154" y="3543668"/>
            <a:ext cx="3861146" cy="0"/>
          </a:xfrm>
          <a:prstGeom prst="line">
            <a:avLst/>
          </a:prstGeom>
          <a:noFill/>
          <a:ln w="12700">
            <a:solidFill>
              <a:srgbClr val="00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087" name="Line 25"/>
          <p:cNvSpPr>
            <a:spLocks noChangeShapeType="1"/>
          </p:cNvSpPr>
          <p:nvPr/>
        </p:nvSpPr>
        <p:spPr bwMode="auto">
          <a:xfrm>
            <a:off x="8971888" y="3543668"/>
            <a:ext cx="0" cy="1168032"/>
          </a:xfrm>
          <a:prstGeom prst="line">
            <a:avLst/>
          </a:prstGeom>
          <a:noFill/>
          <a:ln w="12700">
            <a:solidFill>
              <a:srgbClr val="00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088" name="Line 26"/>
          <p:cNvSpPr>
            <a:spLocks noChangeShapeType="1"/>
          </p:cNvSpPr>
          <p:nvPr/>
        </p:nvSpPr>
        <p:spPr bwMode="auto">
          <a:xfrm>
            <a:off x="7854201" y="3543668"/>
            <a:ext cx="0" cy="1168032"/>
          </a:xfrm>
          <a:prstGeom prst="line">
            <a:avLst/>
          </a:prstGeom>
          <a:noFill/>
          <a:ln w="38100" cmpd="dbl">
            <a:solidFill>
              <a:srgbClr val="00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089" name="Rectangle 27"/>
          <p:cNvSpPr>
            <a:spLocks noChangeArrowheads="1"/>
          </p:cNvSpPr>
          <p:nvPr/>
        </p:nvSpPr>
        <p:spPr bwMode="auto">
          <a:xfrm>
            <a:off x="6193629" y="3270354"/>
            <a:ext cx="1639873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de-DE" sz="1200" b="1" dirty="0" smtClean="0">
                <a:solidFill>
                  <a:srgbClr val="003300"/>
                </a:solidFill>
                <a:latin typeface="Verdana" pitchFamily="34" charset="0"/>
              </a:rPr>
              <a:t>20111 High Tech</a:t>
            </a:r>
            <a:endParaRPr lang="de-DE" sz="1200" b="1" dirty="0">
              <a:solidFill>
                <a:srgbClr val="003300"/>
              </a:solidFill>
              <a:latin typeface="Verdana" pitchFamily="34" charset="0"/>
            </a:endParaRPr>
          </a:p>
        </p:txBody>
      </p:sp>
      <p:pic>
        <p:nvPicPr>
          <p:cNvPr id="3095" name="Picture 2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625" y="2630966"/>
            <a:ext cx="6079440" cy="2222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5"/>
          <a:stretch/>
        </p:blipFill>
        <p:spPr bwMode="auto">
          <a:xfrm>
            <a:off x="38099" y="4541035"/>
            <a:ext cx="6079440" cy="199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22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 bwMode="auto">
          <a:xfrm>
            <a:off x="0" y="660400"/>
            <a:ext cx="3914776" cy="5340350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Unser Unternehmen: Computergroßhandel Horngacher GmbH</a:t>
            </a:r>
            <a:endParaRPr lang="de-DE" sz="1400" b="1" dirty="0">
              <a:latin typeface="Calibri" pitchFamily="34" charset="0"/>
              <a:cs typeface="Calibri" pitchFamily="34" charset="0"/>
            </a:endParaRPr>
          </a:p>
          <a:p>
            <a:endParaRPr lang="de-DE" sz="1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12.12. – A427</a:t>
            </a: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Die Horngacher GmbH erstellt eine AR über 7.200,- (inkl. 20 %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Ust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) für den Verkauf von Samsung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Tablets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 an die Hightech GmbH (20111). Zahlbar innerhalb von 10 Tagen abz. 2 % Skonto oder 30 Tage netto.</a:t>
            </a:r>
          </a:p>
          <a:p>
            <a:endParaRPr lang="de-DE" sz="1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20.12. </a:t>
            </a:r>
            <a:r>
              <a:rPr lang="de-DE" sz="1400" b="1" dirty="0">
                <a:latin typeface="Calibri" pitchFamily="34" charset="0"/>
                <a:cs typeface="Calibri" pitchFamily="34" charset="0"/>
              </a:rPr>
              <a:t>- S </a:t>
            </a:r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25</a:t>
            </a: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Zwei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Tablets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 weisen Gebrauchsspuren auf und werden zurückgenommen: Die Gutschrift lautet auf € 240,- (Inkl. 20 %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Ust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endParaRPr lang="de-DE" sz="1400" dirty="0">
              <a:latin typeface="Calibri" pitchFamily="34" charset="0"/>
              <a:cs typeface="Calibri" pitchFamily="34" charset="0"/>
            </a:endParaRPr>
          </a:p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21.12. </a:t>
            </a:r>
            <a:r>
              <a:rPr lang="de-DE" sz="1400" b="1" dirty="0">
                <a:latin typeface="Calibri" pitchFamily="34" charset="0"/>
                <a:cs typeface="Calibri" pitchFamily="34" charset="0"/>
              </a:rPr>
              <a:t>- B </a:t>
            </a:r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36</a:t>
            </a:r>
            <a:endParaRPr lang="de-DE" sz="1400" b="1" dirty="0">
              <a:latin typeface="Calibri" pitchFamily="34" charset="0"/>
              <a:cs typeface="Calibri" pitchFamily="34" charset="0"/>
            </a:endParaRP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Die Hightech GmbH überweist den offenen Rechnungsbetrag (E422 abzüglich S 13) abzüglich 2 % Skonto an Horngacher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47625" y="123825"/>
            <a:ext cx="26020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dirty="0" smtClean="0">
                <a:latin typeface="Calibri" pitchFamily="34" charset="0"/>
                <a:cs typeface="Calibri" pitchFamily="34" charset="0"/>
              </a:rPr>
              <a:t>Kundenskonto - </a:t>
            </a:r>
            <a:r>
              <a:rPr lang="de-DE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Lösung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625" y="660400"/>
            <a:ext cx="4888050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08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 bwMode="auto">
          <a:xfrm>
            <a:off x="-1" y="660400"/>
            <a:ext cx="9588501" cy="191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Unser Unternehmen: Computerstore Hightech GmbH</a:t>
            </a:r>
            <a:endParaRPr lang="de-DE" sz="1400" b="1" dirty="0">
              <a:latin typeface="Calibri" pitchFamily="34" charset="0"/>
              <a:cs typeface="Calibri" pitchFamily="34" charset="0"/>
            </a:endParaRPr>
          </a:p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12.12. – E422</a:t>
            </a: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Die Hightech GmbH erhält eine ER über 7.200,- (inkl. 20 %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Ust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) für den Einkauf von Samsung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Tablets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 vom Computergroßhändler Horngacher (33242). Zahlbar innerhalb von 10 Tagen abz. 2 % Skonto oder 30 Tage netto.</a:t>
            </a:r>
          </a:p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20.12. </a:t>
            </a:r>
            <a:r>
              <a:rPr lang="de-DE" sz="1400" b="1" dirty="0">
                <a:latin typeface="Calibri" pitchFamily="34" charset="0"/>
                <a:cs typeface="Calibri" pitchFamily="34" charset="0"/>
              </a:rPr>
              <a:t>- S </a:t>
            </a:r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13</a:t>
            </a: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Zwei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Tablets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 weisen erhebliche Gebrauchsspuren auf und werden zurückgesandt: Die Gutschrift lautet auf € 240,- (Inkl. 20 %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Ust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)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21.12. </a:t>
            </a:r>
            <a:r>
              <a:rPr lang="de-DE" sz="1400" b="1" dirty="0">
                <a:latin typeface="Calibri" pitchFamily="34" charset="0"/>
                <a:cs typeface="Calibri" pitchFamily="34" charset="0"/>
              </a:rPr>
              <a:t>- B </a:t>
            </a:r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36</a:t>
            </a:r>
            <a:endParaRPr lang="de-DE" sz="1400" b="1" dirty="0">
              <a:latin typeface="Calibri" pitchFamily="34" charset="0"/>
              <a:cs typeface="Calibri" pitchFamily="34" charset="0"/>
            </a:endParaRP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Wir überweisen den offenen Rechnungsbetrag (E422 abzüglich S 13) abzüglich 2 % Skonto an Horngacher (33242)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47625" y="123825"/>
            <a:ext cx="49702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dirty="0" smtClean="0">
                <a:latin typeface="Calibri" pitchFamily="34" charset="0"/>
                <a:cs typeface="Calibri" pitchFamily="34" charset="0"/>
              </a:rPr>
              <a:t>Lieferantenskonto – Fallbeispiel mit Gutschrift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9" name="Textfeld 12"/>
          <p:cNvSpPr txBox="1">
            <a:spLocks noChangeArrowheads="1"/>
          </p:cNvSpPr>
          <p:nvPr/>
        </p:nvSpPr>
        <p:spPr bwMode="auto">
          <a:xfrm>
            <a:off x="6889556" y="5914344"/>
            <a:ext cx="29634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sz="1200" b="1" dirty="0">
                <a:latin typeface="Calibri" pitchFamily="34" charset="0"/>
                <a:cs typeface="Calibri" pitchFamily="34" charset="0"/>
              </a:rPr>
              <a:t>Aufgaben:  </a:t>
            </a:r>
            <a:endParaRPr lang="de-DE" sz="1200" b="1" dirty="0" smtClean="0">
              <a:latin typeface="Calibri" pitchFamily="34" charset="0"/>
              <a:cs typeface="Calibri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de-DE" sz="1200" dirty="0" smtClean="0">
                <a:latin typeface="Calibri" pitchFamily="34" charset="0"/>
                <a:cs typeface="Calibri" pitchFamily="34" charset="0"/>
              </a:rPr>
              <a:t>Aufstellung der erforderlichen Buchungen</a:t>
            </a:r>
            <a:br>
              <a:rPr lang="de-DE" sz="1200" dirty="0" smtClean="0">
                <a:latin typeface="Calibri" pitchFamily="34" charset="0"/>
                <a:cs typeface="Calibri" pitchFamily="34" charset="0"/>
              </a:rPr>
            </a:br>
            <a:r>
              <a:rPr lang="de-DE" sz="1200" dirty="0" smtClean="0">
                <a:latin typeface="Calibri" pitchFamily="34" charset="0"/>
                <a:cs typeface="Calibri" pitchFamily="34" charset="0"/>
              </a:rPr>
              <a:t>aus Sicht Hightech GmbH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DE" sz="1200" dirty="0" smtClean="0">
                <a:latin typeface="Calibri" pitchFamily="34" charset="0"/>
                <a:cs typeface="Calibri" pitchFamily="34" charset="0"/>
              </a:rPr>
              <a:t>Darstellung des Kontos  33242</a:t>
            </a:r>
            <a:endParaRPr lang="de-DE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Explosion 2 29"/>
          <p:cNvSpPr/>
          <p:nvPr/>
        </p:nvSpPr>
        <p:spPr bwMode="auto">
          <a:xfrm>
            <a:off x="6127065" y="493157"/>
            <a:ext cx="3457575" cy="725487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de-AT" sz="1200" b="1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Checkerbeispiel</a:t>
            </a:r>
          </a:p>
        </p:txBody>
      </p:sp>
      <p:sp>
        <p:nvSpPr>
          <p:cNvPr id="3086" name="Line 24"/>
          <p:cNvSpPr>
            <a:spLocks noChangeShapeType="1"/>
          </p:cNvSpPr>
          <p:nvPr/>
        </p:nvSpPr>
        <p:spPr bwMode="auto">
          <a:xfrm>
            <a:off x="6032154" y="3010268"/>
            <a:ext cx="3861146" cy="0"/>
          </a:xfrm>
          <a:prstGeom prst="line">
            <a:avLst/>
          </a:prstGeom>
          <a:noFill/>
          <a:ln w="12700">
            <a:solidFill>
              <a:srgbClr val="00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087" name="Line 25"/>
          <p:cNvSpPr>
            <a:spLocks noChangeShapeType="1"/>
          </p:cNvSpPr>
          <p:nvPr/>
        </p:nvSpPr>
        <p:spPr bwMode="auto">
          <a:xfrm>
            <a:off x="8971888" y="3010268"/>
            <a:ext cx="0" cy="1168032"/>
          </a:xfrm>
          <a:prstGeom prst="line">
            <a:avLst/>
          </a:prstGeom>
          <a:noFill/>
          <a:ln w="12700">
            <a:solidFill>
              <a:srgbClr val="00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088" name="Line 26"/>
          <p:cNvSpPr>
            <a:spLocks noChangeShapeType="1"/>
          </p:cNvSpPr>
          <p:nvPr/>
        </p:nvSpPr>
        <p:spPr bwMode="auto">
          <a:xfrm>
            <a:off x="7854201" y="3010268"/>
            <a:ext cx="0" cy="1168032"/>
          </a:xfrm>
          <a:prstGeom prst="line">
            <a:avLst/>
          </a:prstGeom>
          <a:noFill/>
          <a:ln w="38100" cmpd="dbl">
            <a:solidFill>
              <a:srgbClr val="00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089" name="Rectangle 27"/>
          <p:cNvSpPr>
            <a:spLocks noChangeArrowheads="1"/>
          </p:cNvSpPr>
          <p:nvPr/>
        </p:nvSpPr>
        <p:spPr bwMode="auto">
          <a:xfrm>
            <a:off x="6193629" y="2736954"/>
            <a:ext cx="1293333" cy="18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de-DE" sz="1200" dirty="0" smtClean="0">
                <a:solidFill>
                  <a:srgbClr val="003300"/>
                </a:solidFill>
                <a:latin typeface="Verdana" pitchFamily="34" charset="0"/>
              </a:rPr>
              <a:t>33242 Horngacher</a:t>
            </a:r>
            <a:endParaRPr lang="de-DE" sz="1200" dirty="0">
              <a:solidFill>
                <a:srgbClr val="003300"/>
              </a:solidFill>
              <a:latin typeface="Verdana" pitchFamily="34" charset="0"/>
            </a:endParaRPr>
          </a:p>
        </p:txBody>
      </p:sp>
      <p:pic>
        <p:nvPicPr>
          <p:cNvPr id="3095" name="Picture 2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624" y="2630966"/>
            <a:ext cx="5984529" cy="2222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5"/>
          <a:stretch/>
        </p:blipFill>
        <p:spPr bwMode="auto">
          <a:xfrm>
            <a:off x="38098" y="4541035"/>
            <a:ext cx="5984529" cy="199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http://ts3.mm.bing.net/th?id=I.4703488214500990&amp;pid=1.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51959">
            <a:off x="7482199" y="4366943"/>
            <a:ext cx="1356908" cy="159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82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47625" y="123825"/>
            <a:ext cx="59636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dirty="0" smtClean="0">
                <a:latin typeface="Calibri" pitchFamily="34" charset="0"/>
                <a:cs typeface="Calibri" pitchFamily="34" charset="0"/>
              </a:rPr>
              <a:t>Ausgangsrechnungen – Gutschriften – Zahlung - </a:t>
            </a:r>
            <a:r>
              <a:rPr lang="de-DE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Lösung</a:t>
            </a:r>
            <a:endParaRPr lang="de-DE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Explosion 2 29"/>
          <p:cNvSpPr/>
          <p:nvPr/>
        </p:nvSpPr>
        <p:spPr bwMode="auto">
          <a:xfrm>
            <a:off x="6127065" y="493157"/>
            <a:ext cx="3457575" cy="725487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de-AT" sz="1200" b="1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Checkerbeispiel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523935"/>
            <a:ext cx="9810750" cy="621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25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 bwMode="auto">
          <a:xfrm>
            <a:off x="47625" y="1218644"/>
            <a:ext cx="4314826" cy="40354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Unser Unternehmen: Computerstore Hightech GmbH</a:t>
            </a:r>
            <a:endParaRPr lang="de-DE" sz="1400" b="1" dirty="0">
              <a:latin typeface="Calibri" pitchFamily="34" charset="0"/>
              <a:cs typeface="Calibri" pitchFamily="34" charset="0"/>
            </a:endParaRPr>
          </a:p>
          <a:p>
            <a:endParaRPr lang="de-DE" sz="1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12.12. – E422</a:t>
            </a: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Die Hightech GmbH erhält eine ER über 7.200,- (inkl. 20 %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Ust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) für den Einkauf von Samsung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Tablets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 vom Computergroßhändler Horngacher (33242). Zahlbar innerhalb von 10 Tagen abz. 2 % Skonto oder 30 Tage netto.</a:t>
            </a:r>
          </a:p>
          <a:p>
            <a:endParaRPr lang="de-DE" sz="1400" dirty="0" smtClean="0">
              <a:latin typeface="Calibri" pitchFamily="34" charset="0"/>
              <a:cs typeface="Calibri" pitchFamily="34" charset="0"/>
            </a:endParaRPr>
          </a:p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20.12. </a:t>
            </a:r>
            <a:r>
              <a:rPr lang="de-DE" sz="1400" b="1" dirty="0">
                <a:latin typeface="Calibri" pitchFamily="34" charset="0"/>
                <a:cs typeface="Calibri" pitchFamily="34" charset="0"/>
              </a:rPr>
              <a:t>- S </a:t>
            </a:r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13</a:t>
            </a: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Zwei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Tablets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 weisen erhebliche Gebrauchsspuren auf und werden zurückgesandt: Die Gutschrift lautet auf € 240,- (Inkl. 20 %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Ust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)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  <a:p>
            <a:endParaRPr lang="de-DE" sz="1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21.12. </a:t>
            </a:r>
            <a:r>
              <a:rPr lang="de-DE" sz="1400" b="1" dirty="0">
                <a:latin typeface="Calibri" pitchFamily="34" charset="0"/>
                <a:cs typeface="Calibri" pitchFamily="34" charset="0"/>
              </a:rPr>
              <a:t>- B </a:t>
            </a:r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36</a:t>
            </a:r>
            <a:endParaRPr lang="de-DE" sz="1400" b="1" dirty="0">
              <a:latin typeface="Calibri" pitchFamily="34" charset="0"/>
              <a:cs typeface="Calibri" pitchFamily="34" charset="0"/>
            </a:endParaRP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Die Hightech GmbH überweist den offenen Rechnungsbetrag (E422 abzüglich S 13) abzüglich 2 % Skonto an Horngacher (33242)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47625" y="123825"/>
            <a:ext cx="58968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dirty="0" smtClean="0">
                <a:latin typeface="Calibri" pitchFamily="34" charset="0"/>
                <a:cs typeface="Calibri" pitchFamily="34" charset="0"/>
              </a:rPr>
              <a:t>Lieferantenskonto – Fallbeispiel mit Gutschrift - </a:t>
            </a:r>
            <a:r>
              <a:rPr lang="de-DE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Lösung</a:t>
            </a:r>
            <a:endParaRPr lang="de-DE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1" y="795019"/>
            <a:ext cx="5418957" cy="5641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40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147638" y="152400"/>
            <a:ext cx="5243512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Verbuchung von Kundenskonti - Fallbeispiel</a:t>
            </a:r>
          </a:p>
        </p:txBody>
      </p:sp>
      <p:pic>
        <p:nvPicPr>
          <p:cNvPr id="17411" name="Grafik 8" descr="bauerpoin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109538"/>
            <a:ext cx="12017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714375"/>
            <a:ext cx="5259388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7413" name="Textfeld 36"/>
          <p:cNvSpPr txBox="1">
            <a:spLocks noChangeArrowheads="1"/>
          </p:cNvSpPr>
          <p:nvPr/>
        </p:nvSpPr>
        <p:spPr bwMode="auto">
          <a:xfrm>
            <a:off x="5438775" y="742950"/>
            <a:ext cx="3683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AT" altLang="de-DE" sz="1200"/>
              <a:t>Verbuchung der A 125 aus Sicht der Lamron GmbH</a:t>
            </a:r>
          </a:p>
          <a:p>
            <a:endParaRPr lang="de-AT" altLang="de-DE" sz="1200"/>
          </a:p>
          <a:p>
            <a:endParaRPr lang="de-AT" altLang="de-DE" sz="1200"/>
          </a:p>
          <a:p>
            <a:endParaRPr lang="de-AT" altLang="de-DE" sz="1200"/>
          </a:p>
          <a:p>
            <a:endParaRPr lang="de-AT" altLang="de-DE" sz="1200"/>
          </a:p>
          <a:p>
            <a:endParaRPr lang="de-AT" altLang="de-DE" sz="1200"/>
          </a:p>
          <a:p>
            <a:endParaRPr lang="de-AT" altLang="de-DE" sz="1200"/>
          </a:p>
          <a:p>
            <a:endParaRPr lang="de-AT" altLang="de-DE" sz="1200"/>
          </a:p>
          <a:p>
            <a:endParaRPr lang="de-AT" altLang="de-DE" sz="1200"/>
          </a:p>
          <a:p>
            <a:r>
              <a:rPr lang="de-AT" altLang="de-DE" sz="1200"/>
              <a:t>Stellen Sie das Konto 200452 dar.</a:t>
            </a:r>
          </a:p>
        </p:txBody>
      </p:sp>
      <p:sp>
        <p:nvSpPr>
          <p:cNvPr id="17414" name="Textfeld 37"/>
          <p:cNvSpPr txBox="1">
            <a:spLocks noChangeArrowheads="1"/>
          </p:cNvSpPr>
          <p:nvPr/>
        </p:nvSpPr>
        <p:spPr bwMode="auto">
          <a:xfrm>
            <a:off x="5924550" y="4029075"/>
            <a:ext cx="3349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AT" altLang="de-DE" sz="1200"/>
              <a:t>Zahlungseingang abz. 2  % Skonto - Buchung:</a:t>
            </a:r>
          </a:p>
          <a:p>
            <a:endParaRPr lang="de-AT" altLang="de-DE" sz="1200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314825"/>
            <a:ext cx="66452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7416" name="Pfeil nach links 39"/>
          <p:cNvSpPr>
            <a:spLocks noChangeArrowheads="1"/>
          </p:cNvSpPr>
          <p:nvPr/>
        </p:nvSpPr>
        <p:spPr bwMode="auto">
          <a:xfrm>
            <a:off x="6229350" y="5905500"/>
            <a:ext cx="895350" cy="304800"/>
          </a:xfrm>
          <a:prstGeom prst="lef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AT" altLang="de-DE"/>
          </a:p>
        </p:txBody>
      </p:sp>
      <p:sp>
        <p:nvSpPr>
          <p:cNvPr id="17417" name="Textfeld 40"/>
          <p:cNvSpPr txBox="1">
            <a:spLocks noChangeArrowheads="1"/>
          </p:cNvSpPr>
          <p:nvPr/>
        </p:nvSpPr>
        <p:spPr bwMode="auto">
          <a:xfrm>
            <a:off x="7067550" y="5915025"/>
            <a:ext cx="1912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AT" altLang="de-DE" sz="1200"/>
              <a:t>Welcher Betrag geht ein?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4" y="972503"/>
            <a:ext cx="2233136" cy="89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0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147638" y="152400"/>
            <a:ext cx="7052765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Verbuchung von Kundenskonti – Fallbeispiel - </a:t>
            </a:r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Lösung</a:t>
            </a:r>
          </a:p>
        </p:txBody>
      </p:sp>
      <p:pic>
        <p:nvPicPr>
          <p:cNvPr id="18435" name="Grafik 8" descr="bauerpoin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109538"/>
            <a:ext cx="12017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02"/>
          <a:stretch/>
        </p:blipFill>
        <p:spPr bwMode="auto">
          <a:xfrm>
            <a:off x="1104900" y="4238625"/>
            <a:ext cx="80772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3" b="40398"/>
          <a:stretch/>
        </p:blipFill>
        <p:spPr bwMode="auto">
          <a:xfrm>
            <a:off x="5724524" y="1006475"/>
            <a:ext cx="3457575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714375"/>
            <a:ext cx="5259388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4" y="972503"/>
            <a:ext cx="2233136" cy="89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35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128588" y="133350"/>
            <a:ext cx="5670550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Verbuchung von Lieferantenskonti - Fallbeispiel</a:t>
            </a:r>
          </a:p>
        </p:txBody>
      </p:sp>
      <p:sp>
        <p:nvSpPr>
          <p:cNvPr id="20483" name="Textfeld 31"/>
          <p:cNvSpPr txBox="1">
            <a:spLocks noChangeArrowheads="1"/>
          </p:cNvSpPr>
          <p:nvPr/>
        </p:nvSpPr>
        <p:spPr bwMode="auto">
          <a:xfrm>
            <a:off x="5295900" y="676275"/>
            <a:ext cx="3878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AT" altLang="de-DE" sz="1200" dirty="0"/>
              <a:t>Verbuchung der E 452 aus Sicht der </a:t>
            </a:r>
            <a:r>
              <a:rPr lang="de-AT" altLang="de-DE" sz="1200" dirty="0" err="1"/>
              <a:t>Sleepwell</a:t>
            </a:r>
            <a:r>
              <a:rPr lang="de-AT" altLang="de-DE" sz="1200" dirty="0"/>
              <a:t> GmbH </a:t>
            </a:r>
          </a:p>
          <a:p>
            <a:r>
              <a:rPr lang="de-AT" altLang="de-DE" sz="1200" dirty="0"/>
              <a:t>(Moritz </a:t>
            </a:r>
            <a:r>
              <a:rPr lang="de-AT" altLang="de-DE" sz="1200" dirty="0" smtClean="0"/>
              <a:t>33119</a:t>
            </a:r>
            <a:r>
              <a:rPr lang="de-AT" altLang="de-DE" sz="1200" dirty="0"/>
              <a:t>)</a:t>
            </a:r>
          </a:p>
        </p:txBody>
      </p:sp>
      <p:sp>
        <p:nvSpPr>
          <p:cNvPr id="20484" name="Textfeld 32"/>
          <p:cNvSpPr txBox="1">
            <a:spLocks noChangeArrowheads="1"/>
          </p:cNvSpPr>
          <p:nvPr/>
        </p:nvSpPr>
        <p:spPr bwMode="auto">
          <a:xfrm>
            <a:off x="123825" y="4838700"/>
            <a:ext cx="4397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AT" altLang="de-DE" sz="1200"/>
              <a:t>Zahlung der E 452 abzüglich 3 % Skonto:</a:t>
            </a:r>
          </a:p>
          <a:p>
            <a:r>
              <a:rPr lang="de-AT" altLang="de-DE" sz="1200"/>
              <a:t>Füllen Sie den Zahlschein aus, verbuchen Sie die Zahlung</a:t>
            </a:r>
          </a:p>
          <a:p>
            <a:r>
              <a:rPr lang="de-AT" altLang="de-DE" sz="1200"/>
              <a:t>(B52, 20.5.20.., IBAN Sleepwell: AT42 1200 0000 0008 6644 )</a:t>
            </a:r>
          </a:p>
        </p:txBody>
      </p:sp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527685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0486" name="Grafik 4" descr="raiffeise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3495675"/>
            <a:ext cx="4886325" cy="33623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38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128588" y="133350"/>
            <a:ext cx="7319055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Verbuchung von Lieferantenskonti – Fallbeispiel </a:t>
            </a:r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Lösung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78" y="754380"/>
            <a:ext cx="9122234" cy="577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19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 bwMode="auto">
          <a:xfrm>
            <a:off x="47625" y="660399"/>
            <a:ext cx="9540875" cy="2554893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cs typeface="+mn-cs"/>
            </a:endParaRPr>
          </a:p>
        </p:txBody>
      </p:sp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47625" y="123825"/>
            <a:ext cx="62950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dirty="0" smtClean="0">
                <a:latin typeface="Calibri" pitchFamily="34" charset="0"/>
                <a:cs typeface="Calibri" pitchFamily="34" charset="0"/>
              </a:rPr>
              <a:t>Ausgangsrechnungen – Bezugs- &amp; Versandkosten - Zahlung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7" name="Textfeld 5"/>
          <p:cNvSpPr txBox="1">
            <a:spLocks noChangeArrowheads="1"/>
          </p:cNvSpPr>
          <p:nvPr/>
        </p:nvSpPr>
        <p:spPr bwMode="auto">
          <a:xfrm>
            <a:off x="137159" y="725140"/>
            <a:ext cx="99060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Unser Unternehmen: Müller GmbH – Handel mit </a:t>
            </a:r>
            <a:r>
              <a:rPr lang="de-DE" sz="1400" b="1" dirty="0" err="1" smtClean="0">
                <a:latin typeface="Calibri" pitchFamily="34" charset="0"/>
                <a:cs typeface="Calibri" pitchFamily="34" charset="0"/>
              </a:rPr>
              <a:t>DVD´s</a:t>
            </a:r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09.09</a:t>
            </a:r>
            <a:r>
              <a:rPr lang="de-DE" sz="1400" b="1" dirty="0">
                <a:latin typeface="Calibri" pitchFamily="34" charset="0"/>
                <a:cs typeface="Calibri" pitchFamily="34" charset="0"/>
              </a:rPr>
              <a:t>. – </a:t>
            </a:r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E114</a:t>
            </a:r>
            <a:endParaRPr lang="de-DE" sz="1400" b="1" dirty="0">
              <a:latin typeface="Calibri" pitchFamily="34" charset="0"/>
              <a:cs typeface="Calibri" pitchFamily="34" charset="0"/>
            </a:endParaRPr>
          </a:p>
          <a:p>
            <a:r>
              <a:rPr lang="de-DE" sz="1400" dirty="0">
                <a:latin typeface="Calibri" pitchFamily="34" charset="0"/>
                <a:cs typeface="Calibri" pitchFamily="34" charset="0"/>
              </a:rPr>
              <a:t>Die Müller GmbH 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kauft 1.000 </a:t>
            </a:r>
            <a:r>
              <a:rPr lang="de-DE" sz="1400" dirty="0" err="1">
                <a:latin typeface="Calibri" pitchFamily="34" charset="0"/>
                <a:cs typeface="Calibri" pitchFamily="34" charset="0"/>
              </a:rPr>
              <a:t>CD´s</a:t>
            </a:r>
            <a:r>
              <a:rPr lang="de-DE" sz="1400" dirty="0">
                <a:latin typeface="Calibri" pitchFamily="34" charset="0"/>
                <a:cs typeface="Calibri" pitchFamily="34" charset="0"/>
              </a:rPr>
              <a:t> David </a:t>
            </a:r>
            <a:r>
              <a:rPr lang="de-DE" sz="1400" dirty="0" err="1">
                <a:latin typeface="Calibri" pitchFamily="34" charset="0"/>
                <a:cs typeface="Calibri" pitchFamily="34" charset="0"/>
              </a:rPr>
              <a:t>Guetta</a:t>
            </a:r>
            <a:r>
              <a:rPr lang="de-DE" sz="1400" dirty="0">
                <a:latin typeface="Calibri" pitchFamily="34" charset="0"/>
                <a:cs typeface="Calibri" pitchFamily="34" charset="0"/>
              </a:rPr>
              <a:t> á EUR 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3,48  </a:t>
            </a:r>
            <a:r>
              <a:rPr lang="de-DE" sz="1400" dirty="0">
                <a:latin typeface="Calibri" pitchFamily="34" charset="0"/>
                <a:cs typeface="Calibri" pitchFamily="34" charset="0"/>
              </a:rPr>
              <a:t>(exkl. </a:t>
            </a:r>
            <a:r>
              <a:rPr lang="de-DE" sz="1400" dirty="0" err="1">
                <a:latin typeface="Calibri" pitchFamily="34" charset="0"/>
                <a:cs typeface="Calibri" pitchFamily="34" charset="0"/>
              </a:rPr>
              <a:t>Ust</a:t>
            </a:r>
            <a:r>
              <a:rPr lang="de-DE" sz="1400" dirty="0">
                <a:latin typeface="Calibri" pitchFamily="34" charset="0"/>
                <a:cs typeface="Calibri" pitchFamily="34" charset="0"/>
              </a:rPr>
              <a:t>) 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von der Echomedia Verlags GmbH (33456)</a:t>
            </a:r>
          </a:p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09.09. – K211</a:t>
            </a: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Die Postgebühren für den Einkauf werden von der Müller GmbH übernommen und bar bezahlt:  € 36,- (inkl. 20 %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Ust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12.09. – A512</a:t>
            </a: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Die Müller GmbH verkauft 1.000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CD´s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 David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Guetta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 á EUR 6,89 (exkl.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Ust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) an den Music Store Neuer GmbH (20587)</a:t>
            </a:r>
          </a:p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16.09. – E 115</a:t>
            </a: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Die Spedition Schenker (33201) übermittelt die Rechnung für die Auslieferung der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CD´s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 vom 12.9. von € 48,- inkl. 20 %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USt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20.09. - B 15</a:t>
            </a: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Die Müller GmbH begleicht die E114 und die E115. Gleichzeitig überweist die Music Store Neuer die A 512.</a:t>
            </a:r>
          </a:p>
        </p:txBody>
      </p:sp>
      <p:sp>
        <p:nvSpPr>
          <p:cNvPr id="3079" name="Textfeld 12"/>
          <p:cNvSpPr txBox="1">
            <a:spLocks noChangeArrowheads="1"/>
          </p:cNvSpPr>
          <p:nvPr/>
        </p:nvSpPr>
        <p:spPr bwMode="auto">
          <a:xfrm>
            <a:off x="47625" y="5813533"/>
            <a:ext cx="275908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sz="1100" b="1" dirty="0">
                <a:latin typeface="Calibri" pitchFamily="34" charset="0"/>
                <a:cs typeface="Calibri" pitchFamily="34" charset="0"/>
              </a:rPr>
              <a:t>Aufgaben:  </a:t>
            </a:r>
            <a:endParaRPr lang="de-DE" sz="1100" b="1" dirty="0" smtClean="0">
              <a:latin typeface="Calibri" pitchFamily="34" charset="0"/>
              <a:cs typeface="Calibri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de-DE" sz="1100" dirty="0" smtClean="0">
                <a:latin typeface="Calibri" pitchFamily="34" charset="0"/>
                <a:cs typeface="Calibri" pitchFamily="34" charset="0"/>
              </a:rPr>
              <a:t>Aufstellung der erforderlichen Buchungen</a:t>
            </a:r>
            <a:br>
              <a:rPr lang="de-DE" sz="1100" dirty="0" smtClean="0">
                <a:latin typeface="Calibri" pitchFamily="34" charset="0"/>
                <a:cs typeface="Calibri" pitchFamily="34" charset="0"/>
              </a:rPr>
            </a:br>
            <a:r>
              <a:rPr lang="de-DE" sz="1100" dirty="0" smtClean="0">
                <a:latin typeface="Calibri" pitchFamily="34" charset="0"/>
                <a:cs typeface="Calibri" pitchFamily="34" charset="0"/>
              </a:rPr>
              <a:t>aus Sicht der Müller GmbH</a:t>
            </a:r>
          </a:p>
        </p:txBody>
      </p:sp>
      <p:sp>
        <p:nvSpPr>
          <p:cNvPr id="30" name="Explosion 2 29"/>
          <p:cNvSpPr/>
          <p:nvPr/>
        </p:nvSpPr>
        <p:spPr bwMode="auto">
          <a:xfrm>
            <a:off x="6127065" y="493157"/>
            <a:ext cx="3457575" cy="725487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de-AT" sz="1200" b="1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Checkerbeispiel</a:t>
            </a:r>
          </a:p>
        </p:txBody>
      </p:sp>
      <p:pic>
        <p:nvPicPr>
          <p:cNvPr id="3095" name="Picture 2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99498" y="3238153"/>
            <a:ext cx="6385142" cy="256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 descr="David Guetta at 2011 MMVA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79" y="3456005"/>
            <a:ext cx="1930628" cy="193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9"/>
          <a:stretch/>
        </p:blipFill>
        <p:spPr bwMode="auto">
          <a:xfrm>
            <a:off x="3203358" y="4421319"/>
            <a:ext cx="6385142" cy="233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512158" y="5308678"/>
            <a:ext cx="15872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 smtClean="0">
                <a:latin typeface="Calibri" pitchFamily="34" charset="0"/>
                <a:cs typeface="Calibri" pitchFamily="34" charset="0"/>
              </a:rPr>
              <a:t>David freut sich, </a:t>
            </a:r>
          </a:p>
          <a:p>
            <a:r>
              <a:rPr lang="de-DE" sz="1100" dirty="0" smtClean="0">
                <a:latin typeface="Calibri" pitchFamily="34" charset="0"/>
                <a:cs typeface="Calibri" pitchFamily="34" charset="0"/>
              </a:rPr>
              <a:t>dass er so viel verkauft…</a:t>
            </a:r>
            <a:endParaRPr lang="de-AT" sz="1100" dirty="0"/>
          </a:p>
        </p:txBody>
      </p:sp>
    </p:spTree>
    <p:extLst>
      <p:ext uri="{BB962C8B-B14F-4D97-AF65-F5344CB8AC3E}">
        <p14:creationId xmlns:p14="http://schemas.microsoft.com/office/powerpoint/2010/main" val="186745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47625" y="123825"/>
            <a:ext cx="59491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dirty="0" smtClean="0">
                <a:latin typeface="Calibri" pitchFamily="34" charset="0"/>
                <a:cs typeface="Calibri" pitchFamily="34" charset="0"/>
              </a:rPr>
              <a:t>Ausgangsrechnungen – Gutschriften – Zahlung - </a:t>
            </a:r>
            <a:r>
              <a:rPr lang="de-DE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Lösung</a:t>
            </a:r>
            <a:endParaRPr lang="de-DE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Explosion 2 29"/>
          <p:cNvSpPr/>
          <p:nvPr/>
        </p:nvSpPr>
        <p:spPr bwMode="auto">
          <a:xfrm>
            <a:off x="6127065" y="493157"/>
            <a:ext cx="3457575" cy="725487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de-AT" sz="1200" b="1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Checkerbeispiel</a:t>
            </a:r>
          </a:p>
          <a:p>
            <a:pPr eaLnBrk="0" hangingPunct="0">
              <a:defRPr/>
            </a:pPr>
            <a:r>
              <a:rPr lang="de-AT" sz="1200" b="1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Lösung</a:t>
            </a:r>
            <a:endParaRPr lang="de-AT" sz="1200" b="1" dirty="0">
              <a:solidFill>
                <a:srgbClr val="DDDD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" y="855900"/>
            <a:ext cx="634365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98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 bwMode="auto">
          <a:xfrm>
            <a:off x="73025" y="660400"/>
            <a:ext cx="9588501" cy="1917700"/>
          </a:xfrm>
          <a:prstGeom prst="rect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Ott </a:t>
            </a:r>
            <a:r>
              <a:rPr lang="de-DE" sz="1400" b="1" dirty="0" err="1" smtClean="0">
                <a:latin typeface="Calibri" pitchFamily="34" charset="0"/>
                <a:cs typeface="Calibri" pitchFamily="34" charset="0"/>
              </a:rPr>
              <a:t>e.U</a:t>
            </a:r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. – Fashion Store</a:t>
            </a:r>
            <a:endParaRPr lang="de-DE" sz="1400" b="1" dirty="0">
              <a:latin typeface="Calibri" pitchFamily="34" charset="0"/>
              <a:cs typeface="Calibri" pitchFamily="34" charset="0"/>
            </a:endParaRPr>
          </a:p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12.11. – E222</a:t>
            </a:r>
            <a:endParaRPr lang="de-DE" sz="1400" b="1" dirty="0">
              <a:latin typeface="Calibri" pitchFamily="34" charset="0"/>
              <a:cs typeface="Calibri" pitchFamily="34" charset="0"/>
            </a:endParaRP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Die Ott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e.U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. kauft 200 Levis Jeans im </a:t>
            </a:r>
            <a:r>
              <a:rPr lang="de-DE" sz="1400" dirty="0">
                <a:latin typeface="Calibri" pitchFamily="34" charset="0"/>
                <a:cs typeface="Calibri" pitchFamily="34" charset="0"/>
              </a:rPr>
              <a:t>Wert von insgesamt € 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6.600,-  (inkl. 20 %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Ust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) vom Textilgroßhändler Martens (33212)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16.11. </a:t>
            </a:r>
            <a:r>
              <a:rPr lang="de-DE" sz="1400" b="1" dirty="0">
                <a:latin typeface="Calibri" pitchFamily="34" charset="0"/>
                <a:cs typeface="Calibri" pitchFamily="34" charset="0"/>
              </a:rPr>
              <a:t>- S </a:t>
            </a:r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13</a:t>
            </a:r>
            <a:endParaRPr lang="de-DE" sz="1400" b="1" dirty="0">
              <a:latin typeface="Calibri" pitchFamily="34" charset="0"/>
              <a:cs typeface="Calibri" pitchFamily="34" charset="0"/>
            </a:endParaRP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Die Farbe der Hosen entspricht nicht exakt den Vorstellungen, die Ware verbleibt jedoch bei der Ott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e.U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. – Als kleine Entschädigung übermittelt Martens eine Gutschrift über 5 % Rabatt.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19.11. </a:t>
            </a:r>
            <a:r>
              <a:rPr lang="de-DE" sz="1400" b="1" dirty="0">
                <a:latin typeface="Calibri" pitchFamily="34" charset="0"/>
                <a:cs typeface="Calibri" pitchFamily="34" charset="0"/>
              </a:rPr>
              <a:t>- B </a:t>
            </a:r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36</a:t>
            </a:r>
            <a:endParaRPr lang="de-DE" sz="1400" b="1" dirty="0">
              <a:latin typeface="Calibri" pitchFamily="34" charset="0"/>
              <a:cs typeface="Calibri" pitchFamily="34" charset="0"/>
            </a:endParaRP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Die Ott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e.U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. überweist den die E222 abzüglich der Gutschrift S 13 an Martens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47625" y="123825"/>
            <a:ext cx="58453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dirty="0" smtClean="0">
                <a:latin typeface="Calibri" pitchFamily="34" charset="0"/>
                <a:cs typeface="Calibri" pitchFamily="34" charset="0"/>
              </a:rPr>
              <a:t>Eingangsrechnungen – nachträglicher Rabatt - Zahlung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9" name="Textfeld 12"/>
          <p:cNvSpPr txBox="1">
            <a:spLocks noChangeArrowheads="1"/>
          </p:cNvSpPr>
          <p:nvPr/>
        </p:nvSpPr>
        <p:spPr bwMode="auto">
          <a:xfrm>
            <a:off x="6584756" y="5914344"/>
            <a:ext cx="29634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sz="1200" b="1" dirty="0">
                <a:latin typeface="Calibri" pitchFamily="34" charset="0"/>
                <a:cs typeface="Calibri" pitchFamily="34" charset="0"/>
              </a:rPr>
              <a:t>Aufgaben:  </a:t>
            </a:r>
            <a:endParaRPr lang="de-DE" sz="1200" b="1" dirty="0" smtClean="0">
              <a:latin typeface="Calibri" pitchFamily="34" charset="0"/>
              <a:cs typeface="Calibri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de-DE" sz="1200" dirty="0" smtClean="0">
                <a:latin typeface="Calibri" pitchFamily="34" charset="0"/>
                <a:cs typeface="Calibri" pitchFamily="34" charset="0"/>
              </a:rPr>
              <a:t>Aufstellung der erforderlichen Buchungen</a:t>
            </a:r>
            <a:br>
              <a:rPr lang="de-DE" sz="1200" dirty="0" smtClean="0">
                <a:latin typeface="Calibri" pitchFamily="34" charset="0"/>
                <a:cs typeface="Calibri" pitchFamily="34" charset="0"/>
              </a:rPr>
            </a:br>
            <a:r>
              <a:rPr lang="de-DE" sz="1200" dirty="0" smtClean="0">
                <a:latin typeface="Calibri" pitchFamily="34" charset="0"/>
                <a:cs typeface="Calibri" pitchFamily="34" charset="0"/>
              </a:rPr>
              <a:t>aus Sicht der Ott </a:t>
            </a:r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e.U</a:t>
            </a:r>
            <a:r>
              <a:rPr lang="de-DE" sz="1200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DE" sz="1200" dirty="0" smtClean="0">
                <a:latin typeface="Calibri" pitchFamily="34" charset="0"/>
                <a:cs typeface="Calibri" pitchFamily="34" charset="0"/>
              </a:rPr>
              <a:t>Darstellung des Kontos  33212</a:t>
            </a:r>
            <a:endParaRPr lang="de-DE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Explosion 2 29"/>
          <p:cNvSpPr/>
          <p:nvPr/>
        </p:nvSpPr>
        <p:spPr bwMode="auto">
          <a:xfrm>
            <a:off x="6127065" y="493157"/>
            <a:ext cx="3457575" cy="725487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de-AT" sz="1200" b="1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Checkerbeispiel</a:t>
            </a:r>
          </a:p>
        </p:txBody>
      </p:sp>
      <p:pic>
        <p:nvPicPr>
          <p:cNvPr id="19458" name="Picture 2" descr="http://www.levisjeanssales.com/images/Levis/mens-jeans/10-15/Outlet-Levis-501-jeans-with-grinding-blanch-cat-beard-Blue-jea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142" y="2706051"/>
            <a:ext cx="2183498" cy="267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48"/>
          <p:cNvGrpSpPr>
            <a:grpSpLocks/>
          </p:cNvGrpSpPr>
          <p:nvPr/>
        </p:nvGrpSpPr>
        <p:grpSpPr bwMode="auto">
          <a:xfrm>
            <a:off x="241300" y="5327651"/>
            <a:ext cx="4945062" cy="1357312"/>
            <a:chOff x="2937" y="3392"/>
            <a:chExt cx="3130" cy="927"/>
          </a:xfrm>
        </p:grpSpPr>
        <p:sp>
          <p:nvSpPr>
            <p:cNvPr id="14" name="Line 24"/>
            <p:cNvSpPr>
              <a:spLocks noChangeShapeType="1"/>
            </p:cNvSpPr>
            <p:nvPr/>
          </p:nvSpPr>
          <p:spPr bwMode="auto">
            <a:xfrm>
              <a:off x="2995" y="3599"/>
              <a:ext cx="3072" cy="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15" name="Line 25"/>
            <p:cNvSpPr>
              <a:spLocks noChangeShapeType="1"/>
            </p:cNvSpPr>
            <p:nvPr/>
          </p:nvSpPr>
          <p:spPr bwMode="auto">
            <a:xfrm>
              <a:off x="5299" y="3599"/>
              <a:ext cx="0" cy="72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16" name="Line 26"/>
            <p:cNvSpPr>
              <a:spLocks noChangeShapeType="1"/>
            </p:cNvSpPr>
            <p:nvPr/>
          </p:nvSpPr>
          <p:spPr bwMode="auto">
            <a:xfrm>
              <a:off x="4531" y="3599"/>
              <a:ext cx="0" cy="720"/>
            </a:xfrm>
            <a:prstGeom prst="line">
              <a:avLst/>
            </a:prstGeom>
            <a:noFill/>
            <a:ln w="38100" cmpd="dbl">
              <a:solidFill>
                <a:srgbClr val="00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2937" y="3392"/>
              <a:ext cx="1694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de-DE" sz="1200" dirty="0" smtClean="0">
                  <a:solidFill>
                    <a:srgbClr val="003300"/>
                  </a:solidFill>
                  <a:latin typeface="Verdana" pitchFamily="34" charset="0"/>
                </a:rPr>
                <a:t>33212 Textilgroßhandel Martens</a:t>
              </a:r>
              <a:endParaRPr lang="de-DE" sz="1200" dirty="0">
                <a:solidFill>
                  <a:srgbClr val="003300"/>
                </a:solidFill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124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 bwMode="auto">
          <a:xfrm>
            <a:off x="73025" y="660400"/>
            <a:ext cx="9588501" cy="1917700"/>
          </a:xfrm>
          <a:prstGeom prst="rect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Ott </a:t>
            </a:r>
            <a:r>
              <a:rPr lang="de-DE" sz="1400" b="1" dirty="0" err="1" smtClean="0">
                <a:latin typeface="Calibri" pitchFamily="34" charset="0"/>
                <a:cs typeface="Calibri" pitchFamily="34" charset="0"/>
              </a:rPr>
              <a:t>e.U</a:t>
            </a:r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. – Fashion Store</a:t>
            </a:r>
            <a:endParaRPr lang="de-DE" sz="1400" b="1" dirty="0">
              <a:latin typeface="Calibri" pitchFamily="34" charset="0"/>
              <a:cs typeface="Calibri" pitchFamily="34" charset="0"/>
            </a:endParaRPr>
          </a:p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12.11. – E222</a:t>
            </a:r>
            <a:endParaRPr lang="de-DE" sz="1400" b="1" dirty="0">
              <a:latin typeface="Calibri" pitchFamily="34" charset="0"/>
              <a:cs typeface="Calibri" pitchFamily="34" charset="0"/>
            </a:endParaRP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Die Ott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e.U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. kauft 200 Levis Jeans im </a:t>
            </a:r>
            <a:r>
              <a:rPr lang="de-DE" sz="1400" dirty="0">
                <a:latin typeface="Calibri" pitchFamily="34" charset="0"/>
                <a:cs typeface="Calibri" pitchFamily="34" charset="0"/>
              </a:rPr>
              <a:t>Wert von insgesamt € 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6.600,-  (inkl. 20 %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Ust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) vom Textilgroßhändler Martens (33212)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16.11. </a:t>
            </a:r>
            <a:r>
              <a:rPr lang="de-DE" sz="1400" b="1" dirty="0">
                <a:latin typeface="Calibri" pitchFamily="34" charset="0"/>
                <a:cs typeface="Calibri" pitchFamily="34" charset="0"/>
              </a:rPr>
              <a:t>- S </a:t>
            </a:r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13</a:t>
            </a:r>
            <a:endParaRPr lang="de-DE" sz="1400" b="1" dirty="0">
              <a:latin typeface="Calibri" pitchFamily="34" charset="0"/>
              <a:cs typeface="Calibri" pitchFamily="34" charset="0"/>
            </a:endParaRP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Die Farbe der Hosen entspricht nicht exakt den Vorstellungen, die Ware verbleibt jedoch bei der Ott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e.U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. – Als kleine Entschädigung übermittelt Martens eine Gutschrift über 5 % Rabatt.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19.11. </a:t>
            </a:r>
            <a:r>
              <a:rPr lang="de-DE" sz="1400" b="1" dirty="0">
                <a:latin typeface="Calibri" pitchFamily="34" charset="0"/>
                <a:cs typeface="Calibri" pitchFamily="34" charset="0"/>
              </a:rPr>
              <a:t>- B </a:t>
            </a:r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36</a:t>
            </a:r>
            <a:endParaRPr lang="de-DE" sz="1400" b="1" dirty="0">
              <a:latin typeface="Calibri" pitchFamily="34" charset="0"/>
              <a:cs typeface="Calibri" pitchFamily="34" charset="0"/>
            </a:endParaRP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Die Ott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e.U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. überweist den die E222 abzüglich der Gutschrift S 13 an Martens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47625" y="123825"/>
            <a:ext cx="68215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dirty="0" smtClean="0">
                <a:latin typeface="Calibri" pitchFamily="34" charset="0"/>
                <a:cs typeface="Calibri" pitchFamily="34" charset="0"/>
              </a:rPr>
              <a:t>Eingangsrechnungen – nachträglicher Rabatt – Zahlung - </a:t>
            </a:r>
            <a:r>
              <a:rPr lang="de-DE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Lösung</a:t>
            </a:r>
            <a:endParaRPr lang="de-DE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Explosion 2 29"/>
          <p:cNvSpPr/>
          <p:nvPr/>
        </p:nvSpPr>
        <p:spPr bwMode="auto">
          <a:xfrm>
            <a:off x="6127065" y="493157"/>
            <a:ext cx="3457575" cy="725487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de-AT" sz="1200" b="1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Checkerbeispiel</a:t>
            </a:r>
          </a:p>
        </p:txBody>
      </p:sp>
      <p:grpSp>
        <p:nvGrpSpPr>
          <p:cNvPr id="18" name="Group 48"/>
          <p:cNvGrpSpPr>
            <a:grpSpLocks/>
          </p:cNvGrpSpPr>
          <p:nvPr/>
        </p:nvGrpSpPr>
        <p:grpSpPr bwMode="auto">
          <a:xfrm>
            <a:off x="4867275" y="2809876"/>
            <a:ext cx="4945062" cy="1357312"/>
            <a:chOff x="2937" y="3392"/>
            <a:chExt cx="3130" cy="927"/>
          </a:xfrm>
        </p:grpSpPr>
        <p:sp>
          <p:nvSpPr>
            <p:cNvPr id="19" name="Line 24"/>
            <p:cNvSpPr>
              <a:spLocks noChangeShapeType="1"/>
            </p:cNvSpPr>
            <p:nvPr/>
          </p:nvSpPr>
          <p:spPr bwMode="auto">
            <a:xfrm>
              <a:off x="2995" y="3599"/>
              <a:ext cx="3072" cy="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>
              <a:off x="5299" y="3599"/>
              <a:ext cx="0" cy="72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>
              <a:off x="4531" y="3599"/>
              <a:ext cx="0" cy="720"/>
            </a:xfrm>
            <a:prstGeom prst="line">
              <a:avLst/>
            </a:prstGeom>
            <a:noFill/>
            <a:ln w="38100" cmpd="dbl">
              <a:solidFill>
                <a:srgbClr val="00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2" name="Rectangle 27"/>
            <p:cNvSpPr>
              <a:spLocks noChangeArrowheads="1"/>
            </p:cNvSpPr>
            <p:nvPr/>
          </p:nvSpPr>
          <p:spPr bwMode="auto">
            <a:xfrm>
              <a:off x="2937" y="3392"/>
              <a:ext cx="2917" cy="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de-DE" sz="1200" dirty="0" smtClean="0">
                  <a:solidFill>
                    <a:srgbClr val="003300"/>
                  </a:solidFill>
                  <a:latin typeface="Verdana" pitchFamily="34" charset="0"/>
                </a:rPr>
                <a:t>33212 Textilgroßhandel Martens</a:t>
              </a:r>
            </a:p>
            <a:p>
              <a:pPr defTabSz="762000" eaLnBrk="0" hangingPunct="0"/>
              <a:endParaRPr lang="de-DE" sz="1200" dirty="0">
                <a:solidFill>
                  <a:srgbClr val="003300"/>
                </a:solidFill>
                <a:latin typeface="Verdana" pitchFamily="34" charset="0"/>
              </a:endParaRPr>
            </a:p>
            <a:p>
              <a:pPr defTabSz="762000" eaLnBrk="0" hangingPunct="0"/>
              <a:r>
                <a:rPr lang="de-DE" sz="1200" dirty="0" smtClean="0">
                  <a:solidFill>
                    <a:srgbClr val="003300"/>
                  </a:solidFill>
                  <a:latin typeface="Verdana" pitchFamily="34" charset="0"/>
                </a:rPr>
                <a:t>12.11. 5010, 2500                                            6.600,-</a:t>
              </a:r>
            </a:p>
            <a:p>
              <a:pPr defTabSz="762000" eaLnBrk="0" hangingPunct="0"/>
              <a:r>
                <a:rPr lang="de-DE" sz="1200" dirty="0" smtClean="0">
                  <a:solidFill>
                    <a:srgbClr val="003300"/>
                  </a:solidFill>
                  <a:latin typeface="Verdana" pitchFamily="34" charset="0"/>
                </a:rPr>
                <a:t>16.11. 5010, 2500                       330,-</a:t>
              </a:r>
            </a:p>
            <a:p>
              <a:pPr defTabSz="762000" eaLnBrk="0" hangingPunct="0"/>
              <a:r>
                <a:rPr lang="de-DE" sz="1200" dirty="0" smtClean="0">
                  <a:solidFill>
                    <a:srgbClr val="003300"/>
                  </a:solidFill>
                  <a:latin typeface="Verdana" pitchFamily="34" charset="0"/>
                </a:rPr>
                <a:t>19.11. 2800                              6.270,-</a:t>
              </a:r>
            </a:p>
            <a:p>
              <a:pPr defTabSz="762000" eaLnBrk="0" hangingPunct="0"/>
              <a:r>
                <a:rPr lang="de-DE" sz="1200" dirty="0">
                  <a:solidFill>
                    <a:srgbClr val="003300"/>
                  </a:solidFill>
                  <a:latin typeface="Verdana" pitchFamily="34" charset="0"/>
                </a:rPr>
                <a:t> </a:t>
              </a:r>
              <a:r>
                <a:rPr lang="de-DE" sz="1200" dirty="0" smtClean="0">
                  <a:solidFill>
                    <a:srgbClr val="003300"/>
                  </a:solidFill>
                  <a:latin typeface="Verdana" pitchFamily="34" charset="0"/>
                </a:rPr>
                <a:t>                                              6.600,-             6.600,-</a:t>
              </a:r>
              <a:endParaRPr lang="de-DE" sz="1200" dirty="0">
                <a:solidFill>
                  <a:srgbClr val="003300"/>
                </a:solidFill>
                <a:latin typeface="Verdana" pitchFamily="34" charset="0"/>
              </a:endParaRPr>
            </a:p>
          </p:txBody>
        </p:sp>
      </p:grpSp>
      <p:cxnSp>
        <p:nvCxnSpPr>
          <p:cNvPr id="23" name="Gerade Verbindung 22"/>
          <p:cNvCxnSpPr/>
          <p:nvPr/>
        </p:nvCxnSpPr>
        <p:spPr bwMode="auto">
          <a:xfrm>
            <a:off x="7385623" y="3768725"/>
            <a:ext cx="219335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feld 12"/>
          <p:cNvSpPr txBox="1">
            <a:spLocks noChangeArrowheads="1"/>
          </p:cNvSpPr>
          <p:nvPr/>
        </p:nvSpPr>
        <p:spPr bwMode="auto">
          <a:xfrm>
            <a:off x="4958909" y="4580844"/>
            <a:ext cx="29634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sz="1200" b="1" dirty="0">
                <a:latin typeface="Calibri" pitchFamily="34" charset="0"/>
                <a:cs typeface="Calibri" pitchFamily="34" charset="0"/>
              </a:rPr>
              <a:t>Aufgaben:  </a:t>
            </a:r>
            <a:endParaRPr lang="de-DE" sz="1200" b="1" dirty="0" smtClean="0">
              <a:latin typeface="Calibri" pitchFamily="34" charset="0"/>
              <a:cs typeface="Calibri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de-DE" sz="1200" dirty="0" smtClean="0">
                <a:latin typeface="Calibri" pitchFamily="34" charset="0"/>
                <a:cs typeface="Calibri" pitchFamily="34" charset="0"/>
              </a:rPr>
              <a:t>Aufstellung der erforderlichen Buchungen</a:t>
            </a:r>
            <a:br>
              <a:rPr lang="de-DE" sz="1200" dirty="0" smtClean="0">
                <a:latin typeface="Calibri" pitchFamily="34" charset="0"/>
                <a:cs typeface="Calibri" pitchFamily="34" charset="0"/>
              </a:rPr>
            </a:br>
            <a:r>
              <a:rPr lang="de-DE" sz="1200" dirty="0" smtClean="0">
                <a:latin typeface="Calibri" pitchFamily="34" charset="0"/>
                <a:cs typeface="Calibri" pitchFamily="34" charset="0"/>
              </a:rPr>
              <a:t>aus Sicht der Ott </a:t>
            </a:r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e.U</a:t>
            </a:r>
            <a:r>
              <a:rPr lang="de-DE" sz="1200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DE" sz="1200" dirty="0" smtClean="0">
                <a:latin typeface="Calibri" pitchFamily="34" charset="0"/>
                <a:cs typeface="Calibri" pitchFamily="34" charset="0"/>
              </a:rPr>
              <a:t>Darstellung des Kontos  33212</a:t>
            </a:r>
            <a:endParaRPr lang="de-DE" sz="1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2625972"/>
            <a:ext cx="4470400" cy="396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14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 bwMode="auto">
          <a:xfrm>
            <a:off x="63499" y="660400"/>
            <a:ext cx="9588501" cy="1917700"/>
          </a:xfrm>
          <a:prstGeom prst="rect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Schuhgroßhandel </a:t>
            </a:r>
            <a:r>
              <a:rPr lang="de-DE" sz="1400" b="1" dirty="0" err="1" smtClean="0">
                <a:latin typeface="Calibri" pitchFamily="34" charset="0"/>
                <a:cs typeface="Calibri" pitchFamily="34" charset="0"/>
              </a:rPr>
              <a:t>Roboma</a:t>
            </a:r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 GmbH </a:t>
            </a:r>
            <a:endParaRPr lang="de-DE" sz="1400" b="1" dirty="0">
              <a:latin typeface="Calibri" pitchFamily="34" charset="0"/>
              <a:cs typeface="Calibri" pitchFamily="34" charset="0"/>
            </a:endParaRPr>
          </a:p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22.12. – A324</a:t>
            </a:r>
            <a:endParaRPr lang="de-DE" sz="1400" b="1" dirty="0">
              <a:latin typeface="Calibri" pitchFamily="34" charset="0"/>
              <a:cs typeface="Calibri" pitchFamily="34" charset="0"/>
            </a:endParaRP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Der Kunde Vettel (20485) kauft 4 Paar Puma „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Repli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Cat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“ á € 69,- (inkl. 20 %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Ust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). Erfassen Sie den Betrag auf dem Kundenkonto.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29.12. </a:t>
            </a:r>
            <a:r>
              <a:rPr lang="de-DE" sz="1400" b="1" dirty="0">
                <a:latin typeface="Calibri" pitchFamily="34" charset="0"/>
                <a:cs typeface="Calibri" pitchFamily="34" charset="0"/>
              </a:rPr>
              <a:t>- S </a:t>
            </a:r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20</a:t>
            </a:r>
            <a:endParaRPr lang="de-DE" sz="1400" b="1" dirty="0">
              <a:latin typeface="Calibri" pitchFamily="34" charset="0"/>
              <a:cs typeface="Calibri" pitchFamily="34" charset="0"/>
            </a:endParaRP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Die besten Kunden erhalten am Jahresende einen Umsatzbonus (Stammkundenrabatt) in Höhe von 3 % des Umsatzes. Die bisherigen Umsätze  (inkl. 20 %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Ust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) des Kunden Vettel betragen € 4.860,-. Berechnen und Verbuchen Sie den Umsatzbonus.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31.12. </a:t>
            </a:r>
            <a:r>
              <a:rPr lang="de-DE" sz="1400" b="1" dirty="0">
                <a:latin typeface="Calibri" pitchFamily="34" charset="0"/>
                <a:cs typeface="Calibri" pitchFamily="34" charset="0"/>
              </a:rPr>
              <a:t>- B </a:t>
            </a:r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60 </a:t>
            </a: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Der Kunde Vettel begleicht die A324 abzüglich Umsatzbonus durch Banküberweisung.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47625" y="123825"/>
            <a:ext cx="6336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dirty="0" smtClean="0">
                <a:latin typeface="Calibri" pitchFamily="34" charset="0"/>
                <a:cs typeface="Calibri" pitchFamily="34" charset="0"/>
              </a:rPr>
              <a:t>Ausgangsrechnung – nachträglicher Rabatt/Bonus - Zahlung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9" name="Textfeld 12"/>
          <p:cNvSpPr txBox="1">
            <a:spLocks noChangeArrowheads="1"/>
          </p:cNvSpPr>
          <p:nvPr/>
        </p:nvSpPr>
        <p:spPr bwMode="auto">
          <a:xfrm>
            <a:off x="6584756" y="5914344"/>
            <a:ext cx="29634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sz="1200" b="1" dirty="0">
                <a:latin typeface="Calibri" pitchFamily="34" charset="0"/>
                <a:cs typeface="Calibri" pitchFamily="34" charset="0"/>
              </a:rPr>
              <a:t>Aufgaben:  </a:t>
            </a:r>
            <a:endParaRPr lang="de-DE" sz="1200" b="1" dirty="0" smtClean="0">
              <a:latin typeface="Calibri" pitchFamily="34" charset="0"/>
              <a:cs typeface="Calibri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de-DE" sz="1200" dirty="0" smtClean="0">
                <a:latin typeface="Calibri" pitchFamily="34" charset="0"/>
                <a:cs typeface="Calibri" pitchFamily="34" charset="0"/>
              </a:rPr>
              <a:t>Aufstellung der erforderlichen Buchungen</a:t>
            </a:r>
            <a:br>
              <a:rPr lang="de-DE" sz="1200" dirty="0" smtClean="0">
                <a:latin typeface="Calibri" pitchFamily="34" charset="0"/>
                <a:cs typeface="Calibri" pitchFamily="34" charset="0"/>
              </a:rPr>
            </a:br>
            <a:r>
              <a:rPr lang="de-DE" sz="1200" dirty="0" smtClean="0">
                <a:latin typeface="Calibri" pitchFamily="34" charset="0"/>
                <a:cs typeface="Calibri" pitchFamily="34" charset="0"/>
              </a:rPr>
              <a:t>aus Sicht der </a:t>
            </a:r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Roboma</a:t>
            </a:r>
            <a:r>
              <a:rPr lang="de-DE" sz="1200" dirty="0" smtClean="0">
                <a:latin typeface="Calibri" pitchFamily="34" charset="0"/>
                <a:cs typeface="Calibri" pitchFamily="34" charset="0"/>
              </a:rPr>
              <a:t> GmbH.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DE" sz="1200" dirty="0" smtClean="0">
                <a:latin typeface="Calibri" pitchFamily="34" charset="0"/>
                <a:cs typeface="Calibri" pitchFamily="34" charset="0"/>
              </a:rPr>
              <a:t>Darstellung des Kontos  20485</a:t>
            </a:r>
            <a:endParaRPr lang="de-DE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Explosion 2 29"/>
          <p:cNvSpPr/>
          <p:nvPr/>
        </p:nvSpPr>
        <p:spPr bwMode="auto">
          <a:xfrm>
            <a:off x="6127065" y="493157"/>
            <a:ext cx="3457575" cy="725487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de-AT" sz="1200" b="1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Checkerbeispiel</a:t>
            </a:r>
          </a:p>
        </p:txBody>
      </p:sp>
      <p:grpSp>
        <p:nvGrpSpPr>
          <p:cNvPr id="3082" name="Group 48"/>
          <p:cNvGrpSpPr>
            <a:grpSpLocks/>
          </p:cNvGrpSpPr>
          <p:nvPr/>
        </p:nvGrpSpPr>
        <p:grpSpPr bwMode="auto">
          <a:xfrm>
            <a:off x="241300" y="5327651"/>
            <a:ext cx="4945064" cy="1357312"/>
            <a:chOff x="2937" y="3392"/>
            <a:chExt cx="3130" cy="927"/>
          </a:xfrm>
        </p:grpSpPr>
        <p:sp>
          <p:nvSpPr>
            <p:cNvPr id="3086" name="Line 24"/>
            <p:cNvSpPr>
              <a:spLocks noChangeShapeType="1"/>
            </p:cNvSpPr>
            <p:nvPr/>
          </p:nvSpPr>
          <p:spPr bwMode="auto">
            <a:xfrm>
              <a:off x="2995" y="3599"/>
              <a:ext cx="3072" cy="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3087" name="Line 25"/>
            <p:cNvSpPr>
              <a:spLocks noChangeShapeType="1"/>
            </p:cNvSpPr>
            <p:nvPr/>
          </p:nvSpPr>
          <p:spPr bwMode="auto">
            <a:xfrm>
              <a:off x="5299" y="3599"/>
              <a:ext cx="0" cy="72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3088" name="Line 26"/>
            <p:cNvSpPr>
              <a:spLocks noChangeShapeType="1"/>
            </p:cNvSpPr>
            <p:nvPr/>
          </p:nvSpPr>
          <p:spPr bwMode="auto">
            <a:xfrm>
              <a:off x="4531" y="3599"/>
              <a:ext cx="0" cy="720"/>
            </a:xfrm>
            <a:prstGeom prst="line">
              <a:avLst/>
            </a:prstGeom>
            <a:noFill/>
            <a:ln w="38100" cmpd="dbl">
              <a:solidFill>
                <a:srgbClr val="00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3089" name="Rectangle 27"/>
            <p:cNvSpPr>
              <a:spLocks noChangeArrowheads="1"/>
            </p:cNvSpPr>
            <p:nvPr/>
          </p:nvSpPr>
          <p:spPr bwMode="auto">
            <a:xfrm>
              <a:off x="2937" y="3392"/>
              <a:ext cx="2229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de-DE" sz="1200" dirty="0" smtClean="0">
                  <a:solidFill>
                    <a:srgbClr val="003300"/>
                  </a:solidFill>
                  <a:latin typeface="Verdana" pitchFamily="34" charset="0"/>
                </a:rPr>
                <a:t>20485 Vettel</a:t>
              </a:r>
            </a:p>
            <a:p>
              <a:pPr defTabSz="762000" eaLnBrk="0" hangingPunct="0"/>
              <a:endParaRPr lang="de-DE" sz="1200" dirty="0">
                <a:solidFill>
                  <a:srgbClr val="003300"/>
                </a:solidFill>
                <a:latin typeface="Verdana" pitchFamily="34" charset="0"/>
              </a:endParaRPr>
            </a:p>
            <a:p>
              <a:pPr defTabSz="762000" eaLnBrk="0" hangingPunct="0"/>
              <a:r>
                <a:rPr lang="de-DE" sz="1200" dirty="0" smtClean="0">
                  <a:solidFill>
                    <a:srgbClr val="003300"/>
                  </a:solidFill>
                  <a:latin typeface="Verdana" pitchFamily="34" charset="0"/>
                </a:rPr>
                <a:t>… Umsätze Jan. – Dez.       	      4.860,-</a:t>
              </a:r>
            </a:p>
          </p:txBody>
        </p:sp>
      </p:grpSp>
      <p:pic>
        <p:nvPicPr>
          <p:cNvPr id="3095" name="Picture 2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1300" y="2706052"/>
            <a:ext cx="6385142" cy="256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 descr="http://bilder.ottoversand.at/asset/mmo/ov_formats/632527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27" b="32437"/>
          <a:stretch/>
        </p:blipFill>
        <p:spPr bwMode="auto">
          <a:xfrm>
            <a:off x="6709552" y="2963435"/>
            <a:ext cx="1562100" cy="71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bilder.ottoversand.at/asset/mmo/ov_formats/632527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27" b="32437"/>
          <a:stretch/>
        </p:blipFill>
        <p:spPr bwMode="auto">
          <a:xfrm>
            <a:off x="7441778" y="3696178"/>
            <a:ext cx="1562100" cy="71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bilder.ottoversand.at/asset/mmo/ov_formats/632527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27" b="32437"/>
          <a:stretch/>
        </p:blipFill>
        <p:spPr bwMode="auto">
          <a:xfrm>
            <a:off x="8174004" y="4428921"/>
            <a:ext cx="1562100" cy="71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57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 bwMode="auto">
          <a:xfrm>
            <a:off x="63499" y="660400"/>
            <a:ext cx="9588501" cy="1917700"/>
          </a:xfrm>
          <a:prstGeom prst="rect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Schuhgroßhandel </a:t>
            </a:r>
            <a:r>
              <a:rPr lang="de-DE" sz="1400" b="1" dirty="0" err="1" smtClean="0">
                <a:latin typeface="Calibri" pitchFamily="34" charset="0"/>
                <a:cs typeface="Calibri" pitchFamily="34" charset="0"/>
              </a:rPr>
              <a:t>Roboma</a:t>
            </a:r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 GmbH </a:t>
            </a:r>
            <a:endParaRPr lang="de-DE" sz="1400" b="1" dirty="0">
              <a:latin typeface="Calibri" pitchFamily="34" charset="0"/>
              <a:cs typeface="Calibri" pitchFamily="34" charset="0"/>
            </a:endParaRPr>
          </a:p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22.12. – A324</a:t>
            </a:r>
            <a:endParaRPr lang="de-DE" sz="1400" b="1" dirty="0">
              <a:latin typeface="Calibri" pitchFamily="34" charset="0"/>
              <a:cs typeface="Calibri" pitchFamily="34" charset="0"/>
            </a:endParaRP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Der Kunde Vettel (20485) kauft 4 Paar Puma „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Repli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Cat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“ á € 69,- (inkl. 20 %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Ust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). Erfassen Sie den Betrag auf dem Kundenkonto.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29.12. </a:t>
            </a:r>
            <a:r>
              <a:rPr lang="de-DE" sz="1400" b="1" dirty="0">
                <a:latin typeface="Calibri" pitchFamily="34" charset="0"/>
                <a:cs typeface="Calibri" pitchFamily="34" charset="0"/>
              </a:rPr>
              <a:t>- S </a:t>
            </a:r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20</a:t>
            </a:r>
            <a:endParaRPr lang="de-DE" sz="1400" b="1" dirty="0">
              <a:latin typeface="Calibri" pitchFamily="34" charset="0"/>
              <a:cs typeface="Calibri" pitchFamily="34" charset="0"/>
            </a:endParaRP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Die besten Kunden erhalten am Jahresende einen Umsatzbonus (Stammkundenrabatt) in Höhe von 3 % des Umsatzes. Die bisherigen Umsätze  (inkl. 20 %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Ust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) des Kunden Vettel betragen € 4.860,-. Berechnen und Verbuchen Sie den Umsatzbonus.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  <a:p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31.12. </a:t>
            </a:r>
            <a:r>
              <a:rPr lang="de-DE" sz="1400" b="1" dirty="0">
                <a:latin typeface="Calibri" pitchFamily="34" charset="0"/>
                <a:cs typeface="Calibri" pitchFamily="34" charset="0"/>
              </a:rPr>
              <a:t>- B </a:t>
            </a:r>
            <a:r>
              <a:rPr lang="de-DE" sz="1400" b="1" dirty="0" smtClean="0">
                <a:latin typeface="Calibri" pitchFamily="34" charset="0"/>
                <a:cs typeface="Calibri" pitchFamily="34" charset="0"/>
              </a:rPr>
              <a:t>60 </a:t>
            </a:r>
          </a:p>
          <a:p>
            <a:r>
              <a:rPr lang="de-DE" sz="1400" dirty="0" smtClean="0">
                <a:latin typeface="Calibri" pitchFamily="34" charset="0"/>
                <a:cs typeface="Calibri" pitchFamily="34" charset="0"/>
              </a:rPr>
              <a:t>Der Kunde Vettel begleicht die A324 abzüglich Umsatzbonus durch Banküberweisung.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47625" y="123825"/>
            <a:ext cx="73702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dirty="0" smtClean="0">
                <a:latin typeface="Calibri" pitchFamily="34" charset="0"/>
                <a:cs typeface="Calibri" pitchFamily="34" charset="0"/>
              </a:rPr>
              <a:t>Ausgangsrechnung – nachträglicher Rabatt/Bonus – Zahlung - </a:t>
            </a:r>
            <a:r>
              <a:rPr lang="de-DE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Lösung</a:t>
            </a:r>
            <a:endParaRPr lang="de-DE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9" name="Textfeld 12"/>
          <p:cNvSpPr txBox="1">
            <a:spLocks noChangeArrowheads="1"/>
          </p:cNvSpPr>
          <p:nvPr/>
        </p:nvSpPr>
        <p:spPr bwMode="auto">
          <a:xfrm>
            <a:off x="6584756" y="5914344"/>
            <a:ext cx="29634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sz="1200" b="1" dirty="0">
                <a:latin typeface="Calibri" pitchFamily="34" charset="0"/>
                <a:cs typeface="Calibri" pitchFamily="34" charset="0"/>
              </a:rPr>
              <a:t>Aufgaben:  </a:t>
            </a:r>
            <a:endParaRPr lang="de-DE" sz="1200" b="1" dirty="0" smtClean="0">
              <a:latin typeface="Calibri" pitchFamily="34" charset="0"/>
              <a:cs typeface="Calibri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de-DE" sz="1200" dirty="0" smtClean="0">
                <a:latin typeface="Calibri" pitchFamily="34" charset="0"/>
                <a:cs typeface="Calibri" pitchFamily="34" charset="0"/>
              </a:rPr>
              <a:t>Aufstellung der erforderlichen Buchungen</a:t>
            </a:r>
            <a:br>
              <a:rPr lang="de-DE" sz="1200" dirty="0" smtClean="0">
                <a:latin typeface="Calibri" pitchFamily="34" charset="0"/>
                <a:cs typeface="Calibri" pitchFamily="34" charset="0"/>
              </a:rPr>
            </a:br>
            <a:r>
              <a:rPr lang="de-DE" sz="1200" dirty="0" smtClean="0">
                <a:latin typeface="Calibri" pitchFamily="34" charset="0"/>
                <a:cs typeface="Calibri" pitchFamily="34" charset="0"/>
              </a:rPr>
              <a:t>aus Sicht der </a:t>
            </a:r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Roboma</a:t>
            </a:r>
            <a:r>
              <a:rPr lang="de-DE" sz="1200" dirty="0" smtClean="0">
                <a:latin typeface="Calibri" pitchFamily="34" charset="0"/>
                <a:cs typeface="Calibri" pitchFamily="34" charset="0"/>
              </a:rPr>
              <a:t> GmbH.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DE" sz="1200" dirty="0" smtClean="0">
                <a:latin typeface="Calibri" pitchFamily="34" charset="0"/>
                <a:cs typeface="Calibri" pitchFamily="34" charset="0"/>
              </a:rPr>
              <a:t>Darstellung des Kontos  20485</a:t>
            </a:r>
            <a:endParaRPr lang="de-DE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Explosion 2 29"/>
          <p:cNvSpPr/>
          <p:nvPr/>
        </p:nvSpPr>
        <p:spPr bwMode="auto">
          <a:xfrm>
            <a:off x="6127065" y="493157"/>
            <a:ext cx="3457575" cy="725487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de-AT" sz="1200" b="1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Checkerbeispiel</a:t>
            </a:r>
          </a:p>
        </p:txBody>
      </p:sp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023882"/>
              </p:ext>
            </p:extLst>
          </p:nvPr>
        </p:nvGraphicFramePr>
        <p:xfrm>
          <a:off x="165099" y="2798988"/>
          <a:ext cx="3048000" cy="304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 dirty="0">
                          <a:effectLst/>
                        </a:rPr>
                        <a:t>22.12.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20485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         276,00   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4000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         230,00   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3500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           46,00   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Umsatz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     4.860,00   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Bonus 3 %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         145,80   </a:t>
                      </a:r>
                      <a:endParaRPr lang="de-A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 dirty="0" smtClean="0">
                          <a:effectLst/>
                        </a:rPr>
                        <a:t>29.12</a:t>
                      </a:r>
                      <a:r>
                        <a:rPr lang="de-AT" sz="1100" u="none" strike="noStrike" dirty="0">
                          <a:effectLst/>
                        </a:rPr>
                        <a:t>.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4400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         121,50   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3500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           24,30   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20485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         145,80   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 dirty="0" smtClean="0">
                          <a:effectLst/>
                        </a:rPr>
                        <a:t>31.12.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A324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         276,00   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S20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-       145,80   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offen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         130,20   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2800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>
                          <a:effectLst/>
                        </a:rPr>
                        <a:t>20485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u="none" strike="noStrike" dirty="0">
                          <a:effectLst/>
                        </a:rPr>
                        <a:t>         130,20   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pSp>
        <p:nvGrpSpPr>
          <p:cNvPr id="17" name="Group 48"/>
          <p:cNvGrpSpPr>
            <a:grpSpLocks/>
          </p:cNvGrpSpPr>
          <p:nvPr/>
        </p:nvGrpSpPr>
        <p:grpSpPr bwMode="auto">
          <a:xfrm>
            <a:off x="4552983" y="2919384"/>
            <a:ext cx="4945062" cy="1940063"/>
            <a:chOff x="2937" y="3392"/>
            <a:chExt cx="3130" cy="1325"/>
          </a:xfrm>
        </p:grpSpPr>
        <p:sp>
          <p:nvSpPr>
            <p:cNvPr id="18" name="Line 24"/>
            <p:cNvSpPr>
              <a:spLocks noChangeShapeType="1"/>
            </p:cNvSpPr>
            <p:nvPr/>
          </p:nvSpPr>
          <p:spPr bwMode="auto">
            <a:xfrm>
              <a:off x="2995" y="3599"/>
              <a:ext cx="3072" cy="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19" name="Line 25"/>
            <p:cNvSpPr>
              <a:spLocks noChangeShapeType="1"/>
            </p:cNvSpPr>
            <p:nvPr/>
          </p:nvSpPr>
          <p:spPr bwMode="auto">
            <a:xfrm>
              <a:off x="5299" y="3599"/>
              <a:ext cx="0" cy="72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" name="Line 26"/>
            <p:cNvSpPr>
              <a:spLocks noChangeShapeType="1"/>
            </p:cNvSpPr>
            <p:nvPr/>
          </p:nvSpPr>
          <p:spPr bwMode="auto">
            <a:xfrm>
              <a:off x="4531" y="3599"/>
              <a:ext cx="0" cy="720"/>
            </a:xfrm>
            <a:prstGeom prst="line">
              <a:avLst/>
            </a:prstGeom>
            <a:noFill/>
            <a:ln w="38100" cmpd="dbl">
              <a:solidFill>
                <a:srgbClr val="00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2937" y="3392"/>
              <a:ext cx="2892" cy="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de-DE" sz="1200" dirty="0" smtClean="0">
                  <a:solidFill>
                    <a:srgbClr val="003300"/>
                  </a:solidFill>
                  <a:latin typeface="Verdana" pitchFamily="34" charset="0"/>
                </a:rPr>
                <a:t>20485 Vettel</a:t>
              </a:r>
            </a:p>
            <a:p>
              <a:pPr defTabSz="762000" eaLnBrk="0" hangingPunct="0"/>
              <a:endParaRPr lang="de-DE" sz="1200" dirty="0">
                <a:solidFill>
                  <a:srgbClr val="003300"/>
                </a:solidFill>
                <a:latin typeface="Verdana" pitchFamily="34" charset="0"/>
              </a:endParaRPr>
            </a:p>
            <a:p>
              <a:pPr defTabSz="762000" eaLnBrk="0" hangingPunct="0"/>
              <a:r>
                <a:rPr lang="de-DE" sz="1200" dirty="0" smtClean="0">
                  <a:solidFill>
                    <a:srgbClr val="003300"/>
                  </a:solidFill>
                  <a:latin typeface="Verdana" pitchFamily="34" charset="0"/>
                </a:rPr>
                <a:t>Umsätze Jan-Dez                         4.860,-</a:t>
              </a:r>
            </a:p>
            <a:p>
              <a:pPr defTabSz="762000" eaLnBrk="0" hangingPunct="0"/>
              <a:r>
                <a:rPr lang="de-DE" sz="1200" dirty="0" smtClean="0">
                  <a:solidFill>
                    <a:srgbClr val="003300"/>
                  </a:solidFill>
                  <a:latin typeface="Verdana" pitchFamily="34" charset="0"/>
                </a:rPr>
                <a:t>Zahlungseingänge                                            4.860,-</a:t>
              </a:r>
            </a:p>
            <a:p>
              <a:pPr defTabSz="762000" eaLnBrk="0" hangingPunct="0"/>
              <a:r>
                <a:rPr lang="de-DE" sz="1200" dirty="0" smtClean="0">
                  <a:solidFill>
                    <a:srgbClr val="003300"/>
                  </a:solidFill>
                  <a:latin typeface="Verdana" pitchFamily="34" charset="0"/>
                </a:rPr>
                <a:t>22.12. 4000, 3500                          276,-</a:t>
              </a:r>
            </a:p>
            <a:p>
              <a:pPr defTabSz="762000" eaLnBrk="0" hangingPunct="0"/>
              <a:r>
                <a:rPr lang="de-DE" sz="1200" dirty="0" smtClean="0">
                  <a:solidFill>
                    <a:srgbClr val="003300"/>
                  </a:solidFill>
                  <a:latin typeface="Verdana" pitchFamily="34" charset="0"/>
                </a:rPr>
                <a:t>29.12. 4400, 3500                                           145,80</a:t>
              </a:r>
            </a:p>
            <a:p>
              <a:pPr defTabSz="762000" eaLnBrk="0" hangingPunct="0"/>
              <a:r>
                <a:rPr lang="de-DE" sz="1200" dirty="0" smtClean="0">
                  <a:solidFill>
                    <a:srgbClr val="003300"/>
                  </a:solidFill>
                  <a:latin typeface="Verdana" pitchFamily="34" charset="0"/>
                </a:rPr>
                <a:t>31.12. 2800                                                     130,20</a:t>
              </a:r>
            </a:p>
            <a:p>
              <a:pPr defTabSz="762000" eaLnBrk="0" hangingPunct="0"/>
              <a:endParaRPr lang="de-DE" sz="1200" dirty="0">
                <a:solidFill>
                  <a:srgbClr val="003300"/>
                </a:solidFill>
                <a:latin typeface="Verdana" pitchFamily="34" charset="0"/>
              </a:endParaRPr>
            </a:p>
            <a:p>
              <a:pPr defTabSz="762000" eaLnBrk="0" hangingPunct="0"/>
              <a:r>
                <a:rPr lang="de-DE" sz="1200" dirty="0" smtClean="0">
                  <a:solidFill>
                    <a:srgbClr val="003300"/>
                  </a:solidFill>
                  <a:latin typeface="Verdana" pitchFamily="34" charset="0"/>
                </a:rPr>
                <a:t>                                                 5.136,-           5.136,-</a:t>
              </a:r>
            </a:p>
            <a:p>
              <a:pPr defTabSz="762000" eaLnBrk="0" hangingPunct="0"/>
              <a:endParaRPr lang="de-DE" sz="1200" dirty="0">
                <a:solidFill>
                  <a:srgbClr val="003300"/>
                </a:solidFill>
                <a:latin typeface="Verdana" pitchFamily="34" charset="0"/>
              </a:endParaRPr>
            </a:p>
          </p:txBody>
        </p:sp>
      </p:grpSp>
      <p:cxnSp>
        <p:nvCxnSpPr>
          <p:cNvPr id="22" name="Gerade Verbindung 21"/>
          <p:cNvCxnSpPr/>
          <p:nvPr/>
        </p:nvCxnSpPr>
        <p:spPr bwMode="auto">
          <a:xfrm>
            <a:off x="7071331" y="4276697"/>
            <a:ext cx="219335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6485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139702" y="133350"/>
            <a:ext cx="6449458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Rechnungsausgleiches – Mahnspesen - Zahlung:</a:t>
            </a:r>
            <a:endParaRPr lang="de-DE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8195" name="Textfeld 25"/>
          <p:cNvSpPr txBox="1">
            <a:spLocks noChangeArrowheads="1"/>
          </p:cNvSpPr>
          <p:nvPr/>
        </p:nvSpPr>
        <p:spPr bwMode="auto">
          <a:xfrm>
            <a:off x="5511801" y="876302"/>
            <a:ext cx="367600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600" dirty="0"/>
              <a:t>Verbuchung der Rechnung aus Sicht</a:t>
            </a:r>
          </a:p>
          <a:p>
            <a:r>
              <a:rPr lang="de-DE" sz="1600" dirty="0"/>
              <a:t>des Kunden Bernd Stromberg: (E250, </a:t>
            </a:r>
          </a:p>
          <a:p>
            <a:r>
              <a:rPr lang="de-DE" sz="1600" dirty="0"/>
              <a:t>Domainstar 33015)</a:t>
            </a:r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 smtClean="0"/>
          </a:p>
          <a:p>
            <a:endParaRPr lang="de-DE" sz="1600" dirty="0"/>
          </a:p>
          <a:p>
            <a:endParaRPr lang="de-DE" sz="1600" dirty="0" smtClean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r>
              <a:rPr lang="de-DE" sz="1600" dirty="0"/>
              <a:t>Verbuchung der Rechnung aus Sicht</a:t>
            </a:r>
          </a:p>
          <a:p>
            <a:r>
              <a:rPr lang="de-DE" sz="1600" dirty="0"/>
              <a:t>der Domainstar GmbH (AR 4525, </a:t>
            </a:r>
            <a:br>
              <a:rPr lang="de-DE" sz="1600" dirty="0"/>
            </a:br>
            <a:r>
              <a:rPr lang="de-DE" sz="1600" dirty="0"/>
              <a:t>Stromberg 202346, </a:t>
            </a:r>
          </a:p>
          <a:p>
            <a:r>
              <a:rPr lang="de-DE" sz="1600" dirty="0"/>
              <a:t>Ertragskonto 4018 Domainerlöse)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1" y="647700"/>
            <a:ext cx="5400675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" name="Explosion 2 7"/>
          <p:cNvSpPr/>
          <p:nvPr/>
        </p:nvSpPr>
        <p:spPr bwMode="auto">
          <a:xfrm>
            <a:off x="6127064" y="278337"/>
            <a:ext cx="2849296" cy="530702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de-AT" sz="1050" b="1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Checkerbeispiel</a:t>
            </a:r>
          </a:p>
        </p:txBody>
      </p:sp>
    </p:spTree>
    <p:extLst>
      <p:ext uri="{BB962C8B-B14F-4D97-AF65-F5344CB8AC3E}">
        <p14:creationId xmlns:p14="http://schemas.microsoft.com/office/powerpoint/2010/main" val="2839742470"/>
      </p:ext>
    </p:extLst>
  </p:cSld>
  <p:clrMapOvr>
    <a:masterClrMapping/>
  </p:clrMapOvr>
  <p:transition spd="med">
    <p:random/>
    <p:sndAc>
      <p:stSnd loop="1">
        <p:snd r:embed="rId3" name="TVSERI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1807</Words>
  <Application>Microsoft Office PowerPoint</Application>
  <PresentationFormat>A4-Papier (210x297 mm)</PresentationFormat>
  <Paragraphs>364</Paragraphs>
  <Slides>24</Slides>
  <Notes>24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6" baseType="lpstr">
      <vt:lpstr>Standarddesign</vt:lpstr>
      <vt:lpstr>CorelDRAW!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Mag. Helmut Bauer</dc:creator>
  <cp:lastModifiedBy>BAUER Helmut</cp:lastModifiedBy>
  <cp:revision>217</cp:revision>
  <cp:lastPrinted>2014-10-30T07:39:35Z</cp:lastPrinted>
  <dcterms:created xsi:type="dcterms:W3CDTF">1998-08-03T08:19:10Z</dcterms:created>
  <dcterms:modified xsi:type="dcterms:W3CDTF">2014-12-22T09:28:32Z</dcterms:modified>
</cp:coreProperties>
</file>