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6" r:id="rId3"/>
    <p:sldId id="258" r:id="rId4"/>
    <p:sldId id="257" r:id="rId5"/>
    <p:sldId id="259" r:id="rId6"/>
    <p:sldId id="260" r:id="rId7"/>
    <p:sldId id="262" r:id="rId8"/>
    <p:sldId id="264" r:id="rId9"/>
    <p:sldId id="263" r:id="rId10"/>
    <p:sldId id="268" r:id="rId11"/>
    <p:sldId id="261" r:id="rId12"/>
    <p:sldId id="267" r:id="rId13"/>
    <p:sldId id="266" r:id="rId14"/>
    <p:sldId id="265" r:id="rId15"/>
  </p:sldIdLst>
  <p:sldSz cx="9144000" cy="6858000" type="screen4x3"/>
  <p:notesSz cx="6858000" cy="994568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iJh32uD+kP+Q17DyjbIOtg==" hashData="eT6Nug9RcBY8nWe5OZpGaHecdaw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4" autoAdjust="0"/>
  </p:normalViewPr>
  <p:slideViewPr>
    <p:cSldViewPr>
      <p:cViewPr varScale="1">
        <p:scale>
          <a:sx n="85" d="100"/>
          <a:sy n="85" d="100"/>
        </p:scale>
        <p:origin x="-130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0C68714-B809-4EB0-A846-5A48EFC6417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090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518475-05EB-4C01-82C4-22864FD9D664}" type="datetimeFigureOut">
              <a:rPr lang="de-AT"/>
              <a:pPr>
                <a:defRPr/>
              </a:pPr>
              <a:t>06.08.2013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D73FD1-E5B0-4275-A083-167F7E1753E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1159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7826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826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826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826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826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F017C53-1D89-46B8-93C2-D016ADDF5881}" type="slidenum">
              <a:rPr lang="de-DE" smtClean="0">
                <a:latin typeface="Times New Roman" pitchFamily="18" charset="0"/>
              </a:rPr>
              <a:pPr/>
              <a:t>1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471613" y="3068638"/>
            <a:ext cx="723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de-AT"/>
              <a:t>Titelmasterformat durch Klicken bearbeiten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AT"/>
              <a:t>Formatvorlage des Untertitelmasters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de-A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61948-B39F-4C17-8A42-FEB66512636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24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5F6C-F599-4A94-AA4B-E67486A1541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832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260350"/>
            <a:ext cx="1827213" cy="56276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1550" y="260350"/>
            <a:ext cx="5334000" cy="56276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B5A2-092C-4E9E-9671-4B08DC02214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8463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313613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971550" y="1773238"/>
            <a:ext cx="7313613" cy="4114800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391DC-D3CE-403B-A0FA-EC80F6959DA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887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313613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971550" y="1773238"/>
            <a:ext cx="7313613" cy="4114800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9D4F8-A2EE-4EEE-A5D9-10ADC5FD7DC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001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66BBA-F46F-474C-8ADA-5F5BFEE6B9A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5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95241-0CB8-4F91-9EDB-0239ECE09A5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91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50" y="1773238"/>
            <a:ext cx="35798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03763" y="1773238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4D11-77D0-4846-8584-CFDD71A9B8F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00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EF490-08C7-4E58-8CEA-E3F365C0287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762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CD9D6-BDEF-493B-8CDD-09E65EDBFDC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028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16CC-7ABB-4CFB-A252-D57A87D69CB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764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2D578-4859-4067-B56A-54F9505D09B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555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7D4AD-197F-4845-963F-87735A9617D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931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3"/>
          <p:cNvSpPr>
            <a:spLocks noChangeArrowheads="1"/>
          </p:cNvSpPr>
          <p:nvPr/>
        </p:nvSpPr>
        <p:spPr bwMode="auto">
          <a:xfrm>
            <a:off x="-3205163" y="685800"/>
            <a:ext cx="4114801" cy="3124200"/>
          </a:xfrm>
          <a:custGeom>
            <a:avLst/>
            <a:gdLst>
              <a:gd name="T0" fmla="*/ 2147483647 w 64000"/>
              <a:gd name="T1" fmla="*/ 2147483647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2147483647 h 64000"/>
              <a:gd name="T14" fmla="*/ 2147483647 w 64000"/>
              <a:gd name="T15" fmla="*/ 2147483647 h 64000"/>
              <a:gd name="T16" fmla="*/ 2147483647 w 64000"/>
              <a:gd name="T17" fmla="*/ 2147483647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50296 w 64000"/>
              <a:gd name="T28" fmla="*/ -26254 h 64000"/>
              <a:gd name="T29" fmla="*/ 50296 w 64000"/>
              <a:gd name="T30" fmla="*/ 26254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50296" y="5746"/>
                </a:moveTo>
                <a:cubicBezTo>
                  <a:pt x="58882" y="11730"/>
                  <a:pt x="64000" y="21534"/>
                  <a:pt x="64000" y="32000"/>
                </a:cubicBezTo>
                <a:cubicBezTo>
                  <a:pt x="64000" y="42465"/>
                  <a:pt x="58882" y="52269"/>
                  <a:pt x="50296" y="58253"/>
                </a:cubicBezTo>
                <a:cubicBezTo>
                  <a:pt x="50296" y="58253"/>
                  <a:pt x="50296" y="58253"/>
                  <a:pt x="50295" y="58253"/>
                </a:cubicBezTo>
                <a:lnTo>
                  <a:pt x="50296" y="58254"/>
                </a:lnTo>
                <a:lnTo>
                  <a:pt x="50296" y="5746"/>
                </a:lnTo>
                <a:lnTo>
                  <a:pt x="50295" y="5746"/>
                </a:lnTo>
                <a:cubicBezTo>
                  <a:pt x="50296" y="5746"/>
                  <a:pt x="50296" y="5746"/>
                  <a:pt x="50296" y="57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7" name="AutoShape 4"/>
          <p:cNvSpPr>
            <a:spLocks noChangeArrowheads="1"/>
          </p:cNvSpPr>
          <p:nvPr/>
        </p:nvSpPr>
        <p:spPr bwMode="auto">
          <a:xfrm>
            <a:off x="-2392363" y="0"/>
            <a:ext cx="3094038" cy="3154363"/>
          </a:xfrm>
          <a:custGeom>
            <a:avLst/>
            <a:gdLst>
              <a:gd name="T0" fmla="*/ 2147483647 w 64000"/>
              <a:gd name="T1" fmla="*/ 2147483647 h 64000"/>
              <a:gd name="T2" fmla="*/ 2147483647 w 64000"/>
              <a:gd name="T3" fmla="*/ 2147483647 h 64000"/>
              <a:gd name="T4" fmla="*/ 2147483647 w 64000"/>
              <a:gd name="T5" fmla="*/ 2147483647 h 64000"/>
              <a:gd name="T6" fmla="*/ 2147483647 w 64000"/>
              <a:gd name="T7" fmla="*/ 2147483647 h 64000"/>
              <a:gd name="T8" fmla="*/ 2147483647 w 64000"/>
              <a:gd name="T9" fmla="*/ 2147483647 h 64000"/>
              <a:gd name="T10" fmla="*/ 2147483647 w 64000"/>
              <a:gd name="T11" fmla="*/ 2147483647 h 64000"/>
              <a:gd name="T12" fmla="*/ 2147483647 w 64000"/>
              <a:gd name="T13" fmla="*/ 2147483647 h 64000"/>
              <a:gd name="T14" fmla="*/ 2147483647 w 64000"/>
              <a:gd name="T15" fmla="*/ 2147483647 h 64000"/>
              <a:gd name="T16" fmla="*/ 2147483647 w 64000"/>
              <a:gd name="T17" fmla="*/ 2147483647 h 640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50077 w 64000"/>
              <a:gd name="T28" fmla="*/ -26405 h 64000"/>
              <a:gd name="T29" fmla="*/ 50077 w 64000"/>
              <a:gd name="T30" fmla="*/ 26405 h 640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00" h="64000">
                <a:moveTo>
                  <a:pt x="50077" y="5595"/>
                </a:moveTo>
                <a:cubicBezTo>
                  <a:pt x="58790" y="11560"/>
                  <a:pt x="64000" y="21440"/>
                  <a:pt x="64000" y="32000"/>
                </a:cubicBezTo>
                <a:cubicBezTo>
                  <a:pt x="64000" y="42559"/>
                  <a:pt x="58790" y="52439"/>
                  <a:pt x="50077" y="58404"/>
                </a:cubicBezTo>
                <a:cubicBezTo>
                  <a:pt x="50077" y="58404"/>
                  <a:pt x="50077" y="58404"/>
                  <a:pt x="50076" y="58404"/>
                </a:cubicBezTo>
                <a:lnTo>
                  <a:pt x="50077" y="58405"/>
                </a:lnTo>
                <a:lnTo>
                  <a:pt x="50077" y="5595"/>
                </a:lnTo>
                <a:lnTo>
                  <a:pt x="50076" y="5595"/>
                </a:lnTo>
                <a:cubicBezTo>
                  <a:pt x="50077" y="5595"/>
                  <a:pt x="50077" y="5595"/>
                  <a:pt x="50077" y="5595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260350"/>
            <a:ext cx="7313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773238"/>
            <a:ext cx="7313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4"/>
            <a:r>
              <a:rPr lang="de-AT" smtClean="0"/>
              <a:t>Fünfte Ebene</a:t>
            </a:r>
          </a:p>
          <a:p>
            <a:pPr lvl="3"/>
            <a:r>
              <a:rPr lang="de-AT" smtClean="0"/>
              <a:t>Vierte Ebene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de-DE"/>
              <a:t>Mag. Sonja Pfeffer</a:t>
            </a:r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de-AT"/>
              <a:t>Entrepreneurship &amp; Management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91ECFB-1F85-4B2F-9515-50134708DA2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at/url?sa=i&amp;rct=j&amp;q=Hobelmaschine&amp;source=images&amp;cd=&amp;cad=rja&amp;docid=XVY0oVS-9_bLvM&amp;tbnid=kqyRmKd_EiC3aM:&amp;ved=0CAUQjRw&amp;url=http://www.shopwahl.at/a/produktliste/idx/5060200/mot/Hobelmaschine/produktliste.htm&amp;ei=9rv8UcTDHMjxOpmtgdgF&amp;bvm=bv.50165853,d.ZWU&amp;psig=AFQjCNEErqL8ukHe8MiJfnA3XKLx3RHkHA&amp;ust=1375603998433961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at/url?sa=i&amp;rct=j&amp;q=Meisterpr%c3%bcfungszeugnis&amp;source=images&amp;cd=&amp;cad=rja&amp;docid=ggcsgm7CHX3cOM&amp;tbnid=VPBPQB2nn1mYTM:&amp;ved=0CAUQjRw&amp;url=http://www.franelli.at/uber-mich/&amp;ei=dL_8UbWMD8m6OIXAgYgP&amp;bvm=bv.50165853,d.ZWU&amp;psig=AFQjCNGw-9VCR9sKhR5Sl0Mhrw-VAo-Azg&amp;ust=137560454938224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3350" y="2928938"/>
            <a:ext cx="7489825" cy="3214687"/>
          </a:xfrm>
        </p:spPr>
        <p:txBody>
          <a:bodyPr/>
          <a:lstStyle/>
          <a:p>
            <a:pPr eaLnBrk="1" hangingPunct="1"/>
            <a:r>
              <a:rPr lang="de-AT" sz="6300" smtClean="0">
                <a:latin typeface="Arial Black" pitchFamily="34" charset="0"/>
              </a:rPr>
              <a:t>Gewerberecht</a:t>
            </a:r>
            <a:br>
              <a:rPr lang="de-AT" sz="6300" smtClean="0">
                <a:latin typeface="Arial Black" pitchFamily="34" charset="0"/>
              </a:rPr>
            </a:br>
            <a:endParaRPr lang="de-AT" sz="63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4450"/>
            <a:ext cx="8172450" cy="1143000"/>
          </a:xfrm>
        </p:spPr>
        <p:txBody>
          <a:bodyPr/>
          <a:lstStyle/>
          <a:p>
            <a:pPr eaLnBrk="1" hangingPunct="1"/>
            <a:r>
              <a:rPr lang="de-AT" sz="2800" b="1" smtClean="0">
                <a:latin typeface="Arial Black" pitchFamily="34" charset="0"/>
              </a:rPr>
              <a:t>Welche Unterlagen sind der Gewerbeanmeldung beizulegen?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196975"/>
            <a:ext cx="7921625" cy="4968875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400" b="1" dirty="0" smtClean="0">
                <a:latin typeface="Arial" charset="0"/>
              </a:rPr>
              <a:t>Gewerbeanmeldung bei Einzelunternehmen u. a. </a:t>
            </a:r>
          </a:p>
          <a:p>
            <a:pPr marL="627063" indent="-268288" eaLnBrk="1" hangingPunct="1"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Geburtsurkunde</a:t>
            </a:r>
          </a:p>
          <a:p>
            <a:pPr marL="627063" indent="-268288" eaLnBrk="1" hangingPunct="1"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Staatsbürgerschaftsnachweis</a:t>
            </a:r>
          </a:p>
          <a:p>
            <a:pPr marL="627063" indent="-268288" eaLnBrk="1" hangingPunct="1">
              <a:spcAft>
                <a:spcPts val="600"/>
              </a:spcAft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Befähigungsnachweis</a:t>
            </a:r>
          </a:p>
          <a:p>
            <a:pPr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400" b="1" dirty="0" smtClean="0">
                <a:latin typeface="Arial" charset="0"/>
              </a:rPr>
              <a:t>Gewerbeanmeldung bei Gesellschaften</a:t>
            </a:r>
          </a:p>
          <a:p>
            <a:pPr marL="627063" indent="-268288" eaLnBrk="1" hangingPunct="1">
              <a:spcAft>
                <a:spcPts val="600"/>
              </a:spcAft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Firmenbuch-Auszug</a:t>
            </a:r>
          </a:p>
          <a:p>
            <a:pPr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400" b="1" dirty="0" smtClean="0">
                <a:latin typeface="Arial" charset="0"/>
              </a:rPr>
              <a:t>Unterlagen zur Bestellung eines gewerberechtlichen Geschäftsführers</a:t>
            </a:r>
          </a:p>
          <a:p>
            <a:pPr marL="627063" indent="-268288" eaLnBrk="1" hangingPunct="1"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persönliche Dokumente (siehe Einzelunternehmen)</a:t>
            </a:r>
          </a:p>
          <a:p>
            <a:pPr marL="627063" indent="-268288" eaLnBrk="1" hangingPunct="1"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Sozialversicherungs-Nachweis über angestellte Tätigkeit</a:t>
            </a:r>
          </a:p>
          <a:p>
            <a:pPr marL="627063" indent="-268288" eaLnBrk="1" hangingPunct="1"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Einverständniserklärung des Gewerbeinhabers und des gewerberechtlichen Geschäftsführers</a:t>
            </a:r>
            <a:br>
              <a:rPr lang="de-AT" sz="2200" dirty="0" smtClean="0">
                <a:latin typeface="Arial" charset="0"/>
              </a:rPr>
            </a:br>
            <a:endParaRPr lang="de-AT" sz="2200" dirty="0" smtClean="0">
              <a:latin typeface="Arial" charset="0"/>
            </a:endParaRPr>
          </a:p>
        </p:txBody>
      </p:sp>
      <p:sp>
        <p:nvSpPr>
          <p:cNvPr id="11266" name="Datumsplatzhalt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solidFill>
                  <a:srgbClr val="000000"/>
                </a:solidFill>
                <a:latin typeface="+mj-lt"/>
              </a:rPr>
              <a:t>Mag. Sonja Pfeffer</a:t>
            </a:r>
            <a:endParaRPr lang="en-US" sz="12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+mj-lt"/>
              </a:rPr>
              <a:t>Entrepreneurship &amp; Management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>
                <a:latin typeface="+mj-lt"/>
              </a:rPr>
              <a:t>10</a:t>
            </a:r>
          </a:p>
        </p:txBody>
      </p:sp>
      <p:pic>
        <p:nvPicPr>
          <p:cNvPr id="1229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3069">
            <a:off x="6637338" y="1492250"/>
            <a:ext cx="250507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313612" cy="566738"/>
          </a:xfrm>
        </p:spPr>
        <p:txBody>
          <a:bodyPr/>
          <a:lstStyle/>
          <a:p>
            <a:pPr eaLnBrk="1" hangingPunct="1"/>
            <a:r>
              <a:rPr lang="de-AT" sz="2800" b="1" smtClean="0">
                <a:latin typeface="Arial Black" pitchFamily="34" charset="0"/>
              </a:rPr>
              <a:t>Wann darf mit der Ausübung eines Gewerbes begonnen werden?</a:t>
            </a:r>
          </a:p>
        </p:txBody>
      </p:sp>
      <p:graphicFrame>
        <p:nvGraphicFramePr>
          <p:cNvPr id="21658" name="Group 154"/>
          <p:cNvGraphicFramePr>
            <a:graphicFrameLocks noGrp="1"/>
          </p:cNvGraphicFramePr>
          <p:nvPr>
            <p:ph type="tbl" idx="1"/>
          </p:nvPr>
        </p:nvGraphicFramePr>
        <p:xfrm>
          <a:off x="971550" y="1125538"/>
          <a:ext cx="7534275" cy="5351465"/>
        </p:xfrm>
        <a:graphic>
          <a:graphicData uri="http://schemas.openxmlformats.org/drawingml/2006/table">
            <a:tbl>
              <a:tblPr/>
              <a:tblGrid>
                <a:gridCol w="3513348"/>
                <a:gridCol w="4020927"/>
              </a:tblGrid>
              <a:tr h="474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Gewerbearten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Ausübungsbeginn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freie Gewerbe</a:t>
                      </a:r>
                    </a:p>
                  </a:txBody>
                  <a:tcPr marL="91441" marR="91441" marT="45721" marB="45721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mit Gewerbeanmeldung bei Erfüllung der allgemeinen persönlichen Voraussetzungen</a:t>
                      </a:r>
                    </a:p>
                  </a:txBody>
                  <a:tcPr marL="91441" marR="91441" marT="45721" marB="45721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2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reglementierte Gewerbe</a:t>
                      </a:r>
                    </a:p>
                  </a:txBody>
                  <a:tcPr marL="91441" marR="91441" marT="45721" marB="45721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mit Gewerbeanmeldung bei Erfüllung der allgemeinen und besonderen persönlichen Voraussetzungen</a:t>
                      </a:r>
                    </a:p>
                  </a:txBody>
                  <a:tcPr marL="91441" marR="91441" marT="45721" marB="45721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82563" algn="l"/>
                          <a:tab pos="1968500" algn="l"/>
                        </a:tabLst>
                      </a:pPr>
                      <a:r>
                        <a:rPr kumimoji="0" lang="de-A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Rechtskraftgewerbe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82563" algn="l"/>
                        </a:tabLst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= in der Gewerbeordnung ausdrücklich aufgezählte reglementierte Gewerbe, die einer besonderen Bewilligungspflicht unterliegen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82563" algn="l"/>
                          <a:tab pos="1968500" algn="l"/>
                        </a:tabLst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(z. B.  Baumeister, Waffengewerbe, Reisebüro,  Vermögensberatung)</a:t>
                      </a: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mit Erteilung des rechtskräftigen Bescheides der Gewerbebehörde, </a:t>
                      </a:r>
                      <a:b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wenn die allgemeinen und besonderen persönlichen Voraussetzungen erfüllt sind</a:t>
                      </a:r>
                      <a:endParaRPr kumimoji="0" lang="de-AT" sz="2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1" marB="4572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0" name="Datumsplatzhalt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>
                <a:latin typeface="+mj-lt"/>
              </a:rPr>
              <a:t>Entrepreneurship &amp; Management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02226-4237-4D7A-9458-5B8EED28F850}" type="slidenum">
              <a:rPr lang="de-AT" smtClean="0">
                <a:latin typeface="+mj-lt"/>
              </a:rPr>
              <a:pPr>
                <a:defRPr/>
              </a:pPr>
              <a:t>11</a:t>
            </a:fld>
            <a:endParaRPr lang="de-AT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>
                <a:latin typeface="Arial Black" pitchFamily="34" charset="0"/>
              </a:rPr>
              <a:t>Was sind Nebenrechte?</a:t>
            </a:r>
            <a:endParaRPr lang="de-AT" smtClean="0"/>
          </a:p>
        </p:txBody>
      </p:sp>
      <p:sp>
        <p:nvSpPr>
          <p:cNvPr id="13315" name="Datumsplatzhalt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+mj-lt"/>
              </a:rPr>
              <a:t>Entrepreneurship &amp; Management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516688" y="6308725"/>
            <a:ext cx="2133600" cy="457200"/>
          </a:xfrm>
        </p:spPr>
        <p:txBody>
          <a:bodyPr/>
          <a:lstStyle/>
          <a:p>
            <a:pPr>
              <a:defRPr/>
            </a:pPr>
            <a:fld id="{AC444D51-790D-41B8-A1AF-C76322FED7ED}" type="slidenum">
              <a:rPr lang="de-AT" smtClean="0">
                <a:latin typeface="+mj-lt"/>
              </a:rPr>
              <a:pPr>
                <a:defRPr/>
              </a:pPr>
              <a:t>12</a:t>
            </a:fld>
            <a:endParaRPr lang="de-AT">
              <a:latin typeface="+mj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71550" y="1703388"/>
            <a:ext cx="7416800" cy="258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de-AT" sz="2200" kern="0" dirty="0">
                <a:latin typeface="Arial" charset="0"/>
              </a:rPr>
              <a:t>Arbeiten, die Gewerbetreibende auch anbieten dürfen, wenn sie nicht zu ihren eigentlichen Aufgaben gehören.</a:t>
            </a:r>
          </a:p>
          <a:p>
            <a:pPr marL="822325" lvl="1" indent="-285750">
              <a:spcBef>
                <a:spcPct val="20000"/>
              </a:spcBef>
              <a:buClr>
                <a:schemeClr val="tx2"/>
              </a:buClr>
              <a:buSzPct val="70000"/>
              <a:buFont typeface="Courier New" pitchFamily="49" charset="0"/>
              <a:buChar char="o"/>
              <a:defRPr/>
            </a:pPr>
            <a:endParaRPr lang="de-AT" sz="2200" kern="0" dirty="0">
              <a:latin typeface="Arial" charset="0"/>
            </a:endParaRPr>
          </a:p>
          <a:p>
            <a:pPr marL="358775" lvl="1" indent="-358775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de-AT" sz="2200" kern="0" dirty="0">
                <a:latin typeface="Arial" charset="0"/>
              </a:rPr>
              <a:t>Beispiele:</a:t>
            </a:r>
          </a:p>
          <a:p>
            <a:pPr marL="358775" lvl="1" indent="-358775">
              <a:spcBef>
                <a:spcPct val="20000"/>
              </a:spcBef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kern="0" dirty="0">
                <a:latin typeface="Arial" charset="0"/>
              </a:rPr>
              <a:t>unentgeltlicher Ausschank von Getränken</a:t>
            </a:r>
          </a:p>
          <a:p>
            <a:pPr marL="358775" lvl="1" indent="-358775">
              <a:spcBef>
                <a:spcPct val="20000"/>
              </a:spcBef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kern="0" dirty="0">
                <a:latin typeface="Arial" charset="0"/>
              </a:rPr>
              <a:t>Verpackungen selbst herstellen </a:t>
            </a:r>
            <a:br>
              <a:rPr lang="de-AT" sz="2200" kern="0" dirty="0">
                <a:latin typeface="Arial" charset="0"/>
              </a:rPr>
            </a:br>
            <a:r>
              <a:rPr lang="de-AT" sz="2200" kern="0" dirty="0">
                <a:latin typeface="Arial" charset="0"/>
              </a:rPr>
              <a:t>und bedrucken</a:t>
            </a:r>
          </a:p>
        </p:txBody>
      </p:sp>
      <p:sp>
        <p:nvSpPr>
          <p:cNvPr id="14343" name="AutoShape 8" descr="data:image/jpeg;base64,/9j/4AAQSkZJRgABAQAAAQABAAD/2wCEAAkGBhQSERQUEBQUFRUVFBIUEhQYFBUUFBAUFBAWFBQUFBIXHCYeFxojHBQVHy8gIycpLC0sFR4xNTAqNSYrLCkBCQoKDgwOGg8PGSkgHyUpKSkpKSkpLCkpKSksLCksKSkpKSkpLCkpKSkpLCkpKSwpKSwpNiksKSksKSksLCwpKf/AABEIAPAA0gMBIgACEQEDEQH/xAAcAAABBQEBAQAAAAAAAAAAAAAAAQQFBgcDAgj/xABHEAABAwICBQkEBgYJBQAAAAABAAIDBBESIQUGMUFRBxMiMmFxgZGhUrHB0RQjQoKSsjNicqLC8BUWQ1Njc4Oz8RckNMPS/8QAGQEBAAMBAQAAAAAAAAAAAAAAAAECBAMF/8QAJBEBAQACAgEEAgMBAAAAAAAAAAECEQMxEiEyQVEiYQQTQhT/2gAMAwEAAhEDEQA/ANxQhCAQhCAQhCASJV4lfYEnYASfAXQRkmtdI2R0b542uabEOOEX4BzrNPgVIU9Ux4vG5rhxa4OHmFjMkpcS4nrEk+Jv8VyZGAbtAB4gYT+IZrH/ANP6aP6f23BKsco9YaqMktnkw5WaTiAt+1f+Qpim5QahvWwP722Pm2yvP5GPyreGtLQqTT8pA/tIvFr/AIEfFSdNr3TO2l7e9t/y3XScuF+VLx5T4WNCj6fT0D+rNH3FwafJ1inzX3zGY7F0ll6V09IQhSgIQhAIQhAIQhAIQhAIQhAIQhAIQhAIQhAKN1jqMFLM7/DcB3uGEe9SSrev1RhpCPbexvkcf8KpndY2rYzdjM0XSXSOOS8tuecKW6Ci6kASrxiS3QenO7V3g0g+PNj3N7iR7k3QSgsNJr3UsyLmvA9ptz+IZqYpOUo5CSHhm1279kj4qjNT/QdLzlRCzbeRl+4OufQFdceTPepXPLDH6bIhCF6LGEIQgEIQgEIQgEIQgEIQgEIQgEIQgFSOUyo6MLOJe4+ADR+Y+Su6zPlJqb1LW+xG3zc5x91lx5rrB04p+SrYkOOzvXIPXS689sKT/JUTomse4SudZwBOHdYgbBwFrKQqJMLHG2xp9yiqToUbjvIf6nCF0x6UvZ7oiudKwl4t0jhI2EcPBPr8Ux0Oy0LBxGLzJPyT4KuXfomdC6VICkxKElFlZNQIMVY07mMe/wBAwfmVbCvPJlTZzyfsMHq4/wAK6cU3nFOS6xq+IXmSQNBLiABtJNgO8qOOsERNmEu7QMvMr0WNJoTOPSIO4pyyYFB7QhCAQhCAQhCAQhCAQhCAQhCCA1q1tZRsFhzkrurGDbK/Wcdw958bY7rBrM+aZ0szLYg2+C5DcLQ3q3vbLddWLWurElZM4bnYAexgw++58VCywg7QFg5OTyuvhrww1NmFNWteLscCOIPvT9pUPXavtvjicY3+03f3jf4pk/S9XFk+FswH2mEtJ7S3PNU8d9LeWu0nX0Uznl0b7CwFsRGzb2Jq5lVaxGMcDgdfw2pm3XxjcpYZWHwPvsnkWu1K7a8t72O94uums58K7xvyfaKqJHXErcIaAG9Et47vBSF1Gx6dp39WaP8AEAfI2Txst7WI89vcuWW99Ly/t2xIBXNemuVUvZctI1LlZT6PdNKQ1uKSRzv1W9D+HYs1JUvykaTMNJRUTTbFG2aYcQOq0/eLz9wLR/Hn5bceXp2q9a5K2W+bYgehHfduLuLvduVh0Y3ILMdByFpBC07RkoLGkbwtbOm4HJ2x6j4Xpy16shJU8+4+CcqI5xSkT7tB4hB7QhCAQhCAQhCAQhCATevqubifIfsMc7yBKcKt6/VmCkcN8jms8L4j6N9VXK6lqcZu6Ze9xJudpJJ7zmV5shzgBnkBmSd3ivEUwcLsNwdh3LzG56wLm6DiulkqDhJShw6QB7wCPIqPqdVKZ4zjaDxbdvuy9FLgJVMys6RZKqNVydxn9HI5vYQHDzCbwav19L/40xI24Q/onvjd0T4hXVv89iUBdJzZRW8eNXjUShp6+hjlqKWNk7S6OcNbzf1jDbEMNus0tdl7SyTWSono6uaAu/RyODbgG7CcTDfbm0tW28nNDgpnP3yyOd4NAYPylZtywUzmaUa97eg+CPmyB1sBIfftBI8C1a5JljuxmtsupUxqPqr9PphM6XARIWuaGBwIDWOy6QsekVE8rbr6TtubBCB2XLz8VHasa+y0B+rs6G4Loj1SdhLTtabAZjhsK8a5abjra0zw3wOjhFiLFpDOk09oJKtMJOkXK3suiWLQNHtwsaOxUrQcN3NHarxGVaIOmPUhTVNxYqLaV2jfZShKc6pnRx+rb4+8qria5AGZJsBxJVtposLGt4AD5oOiEIQCEIQCEIQCEIQCz3lMrvrIohuaXnvcbD0afNaEsd1y0gJKuZ25hLe4Rix9QfNcOe6x068U3krenJLQOvbMgDz2jwumtQOapQASCcN7He7Mjsy4LhVaQjnDQXFlnXIIuD4jZv8ANOdIDnjGIyHMxXdYjLYNm3ZfzWeTWpXa3Z/o9hETA43IAz2ZWyB7ticXSBy9Ljbt0IEtl5BRiQeh/ISg+PAe4LyGqU1Xoedq4WnMY8bu5nT+AHipk3dIt1NtX0RRczBHH7DGtPeBmfO6q3KpqsaujxRtxSwEyMG0uaRaRoHGwB+7beroEq9RhfJ9RN0bL1oepbsJzurxyu6rxw1QdC3AJWY3NHVx4yHEDdfI24rN4qb6wDiVA0/VtuZdwCs0cizXRks8I+qdib7J+anaPXNgIbODGeP2T4qRdWvXKWpUY3S7XDoOBHYQrTqvoDHaaYdHbG0/a/WI4cBvQPtW9EEWllGf2G8AftHt4KxIQgEIQgEIQgEIQgFBa7VxiopXNJDjhaCDY9J4Bse66nVTuUyf/t42e1Jfwaw/EhU5LrGrYzdjNY9NVEWTJpQBwe7Id1+Cbt0ox5P1jS4k3BNibnPbtXYQXuHjIgC4JB37fTyUNX6oxydVxb4XWCWX0ta7udJKbRsb9rAO0ZH0TKXV1u2NxB7bH1yKjBqtVRZwT5cCTb8JuF1ZXV8f6SBsoG9ps793L0XSS/5yV3PmLBRRFjA0m5AzN9u/eu4Kr7NbGDKaOaE/rMJb5j5KTo9KRSfo5WO7A4X/AA7VyuOU7i0yh4HIFl4XppVVnop1STyRsL4yWmR7YMYyLQ4GR4adxIY0dxKZkq/6M1W57RbALCUv+kRk7MQNmgngWC3jdduHHeTny3WLpoqQwAFpO64vk4bwVcqaoD2hzdhFws5m0oYm4Khro5ADk4WxW9l2x3eLpdGVFwDiN+8+i3sjnywSRPMLA9vPNxYm7xG8AguO7NuQ7VRtH6qRGznm579ngFpFVq3T1BLpYw55td+YebCwu4G5yA28EwbqZFFK0tc9zduAjFh7SRu71AYaN1Ua7qjLjn6KWdycUsg+sjxeKstLAGgWXcyAKRX6bVNkDgWdIC1hIBKG22Ac5cjwIVuoa4uycAD2HI/JQ9TVC1k40W68jfH8pQTqEIQCEIQCEIQCEIQCz3lMqPrIWcGOd+JwA/IVoKyzX6oxVrx7DI2/u4j+ZcOe/g68U/JWiM0uJIjEsLUUFBXi6UlAkguM1GVehYn9aNpPHCAfMKUsvF1MtnSLNoL6C+P9E+QD2cRcPJ10rNMyt67Q7u6J+SmTGFzNICVfy32r4/SV0DoOorIRNBEcJcY83MBBFrmxIyF9vYVtVLThjGsbsa1rR3NAA9yhNRKLmqCEWtdrn/jeXD0IVgWzjwmM3GbPK3s1r9GRTswTMbI3bZwBseI4HtCo2kdT5qUl1Nimi9jbLGOFvtjuz7DtWhoXVRnej9NtOV7EZEHIg8CDsUhQ6TaQXk7T6XsF25RtB87SvlhFporSBwAxOY3rtJ2kYbm3FoWS0el5Q2wdcXvbxug1mTSLWuIBytiHZcm6Y1enmjfc8FRIp5pDcuOdvLcFM6O0fnc7UE/RzuecTvAcFY9Btu8ng33n/lV+mAaFadX4bRlx+0cu4ZD4oJRCEIBCEIBCEIBCEIBYvrFUY6qd3GV4Hc04R6BbOsO0pCWSytO1sj2nvDzms38jqO/D3TW6itETvc6VxdiF7C+QuL2I4C25SD5bDK17GwuLnhZR+joXRwPxNId0ja2fVsFmx6rte3XQ9a+QPL8xfokbstluGxSF1H6Ejwwi42lx4b7bPBPwoy7Tj0VFkm9JiVUi6U8Bt3d6S6kNA03OVUDLbZY79wdiPo0qZN3SLdRs9DTc3GxnsMa38LQPgu6EL1GEIQhAjhksD05RCOtnZCMMbZXNa3bhttAPC91vpWO63U7YtIzC4OMtk27C9oJB4G9z3EIG+jqNx3+gVhpNGne93oPgmFBUjd6BTVPidsFu/wCSDq3RzAOk55+8RfwFla9F1mJgBaGEDJo2WHBQNNTWzOZ4lSUTrbEE0hcqebEO3euqAQhCAQhCAQhIgSSQNBLiAACSTsAG0lYxrXXRy1Uj4SSxxBva1yGgEgcDa/irDyha1l5NNAei39M8HrEfYB4DfxOW5ZbV1TxfCSFk5cvK+Md+OePrTyu0U2V1y4iwAysQmv8AQLx1ZbcNo9xURNrDO3YQe9o+Fl5brpKOtEx3i5vxKrMc/hbyxWGhpZWPvI/E2xyuTn4qRLlU49eR9qFw7nA+8BOYtc4TtErfu39xVbx5310tM8ftYi5GLxUOzWand/aW72uHvCdRaWid1ZYz99vuuqXGz4W8ofgqy8nVNjrmn2GSP9AwfnVWEg4g+Kv/ACVU3Snk4CNg8S5x9zVfim84rnfxrREIQt7IEIQgCsi0yL11RfP613wWurJtONtXVAP95fwLQR6FA9oWqZgUFBVhthtPAKQbSyyDr4L7LC5HeSgkpdIMYOk4DxUVU65MBsy5Pd80+pKBsXXF3e0cy7xKbS6riqqbtc1jQ1uM7XONyOiNmy2Z9UEtqfpF87nuN8DRbPe42IA7h7wrQm9BQMhjbHGLNb5k7yTvJThAIQhAIQhAKta86edTQtwA4pXFmIHqDCSSO3d43VlVK5Um/UQnhKfWNy58l1jdLYeuUZ7I9p4+Say0LHL1dC89sRk+r7Xb/Qpq/VNvtD1+SnikxK3nlEeMV/8AqiziPX5Jf6oR8ff8lPgoup/sy+0eEQY1Qi/kn5JjpHVWJhxNBuBcb23vx4q1JtpAdHxUzky32i4zTQeR2kY6ilD2tcOeOTmh39kzitApaKOIERMYwE3Ia1rQTa1yANqoPJBJalmH+P8A+tqvnPLbh7YzZdnF0XTfnUvOK6rvdJiXHnEY0HbGq/rPqq2q6cZDJwLNfa7Xjc2QDaOB2jt2KZxrhW17YmF7t2wb3HcB3oM50Fo50dxLYyBzg8g3FwSLA8MlaqfJQgp34nSsscTi90ewXcbnBw27Ni9N040g2NrZOByLTwI3IJyplaWkO2Jpq/XNiddxNswTt25An0VT1m1ifE2MBrgJQS15BDS0Gxtx2+qTRdaZAG5hpILzsLrG4aBuF0GvRShwu03BXtV3Q+kMNs8t6sIKBUIQgEIQg8lyp3KfnSsPCZvrG9Wp0iqnKO69IOyaM/uvHxXPk9tXw90ZmkJumekz9U+xIsN3uTCdzvogOI7r9oxWsTwWKY7adpq6XEm9K8ljLm5LRnv2LqCq6Tt7xouvAcjEiXtca1922XQLhU7D4JO0L7yVPtTzf5w/22q7c4s/5M5rQzf5o/2wrkKhb+P2xly7P+dS8+mH0lJ9JV1D/n0n0hMRUJTMgfCoURrTLeC4+y+Mnuvb4rsZ02qwJGOYdjgR3X2Hw2+CBnQzggXz9U5g0dCZWuMcZN8zhGeWV+KrNHXljjG/JzTZw+I7DtU1R11zluzUiW1sbTvpnCqF2jNuHrtfbIxncfS23JZDSaSkjeWtY8tv0TbMjde29WjXHTguxrzhaMW3IXNt6jqHSdOM3yxAdr2/NBJ6M1hfcAxyfhK07Q1RihYTttmOGexZizXClc4MidjPENdgH3rZ+CverdTaOxcDc3FgQALdqCxIXhkgXtAIQhBCSVKq+vE+KlI/Xj99virHNGqrrkLUz78Wf7gVM/bV8e2cV87cDmlzQXNNrmyZve36PzeNmKw+0Lde+1OamlY8guByFhmRvXD+iY+B/EVkljRd7O6OYYWtDmkhrQQCDawAKchyjqeiYw3be9rZn+eCc86q3v0THfEgFcS9AkUaTs4DlxnPRPgl5xLHDjcGj7TgPn6JIi1ZNWLxxC1xiJcfHZ6WVlgrCdqjqOj2WUpDRlb5NMl9Xdkt12CSOmXdsSkccKQmyc80V4fTEog1lqA0XP8Aylghx7T8lF6appmjExmOxvhBsT3JnTa7xMymZPEd4dBIf3mggoJXSWqbZHCQEh4FsySCL3sRddqTRro2dItPY0WAHjtTOLXZkmUEc8p7IXtb4veAAnWjqWqe7FO5rW/ZiaNg/Wcc3HyUgn0WyUWewOHaLqPbyf0t78wwH9kK4xU4C7tiCCt0uq8TOqwDwCmaWjw7FINhC6tjQc4mpy1yRrF7DUC4kIshBwdCEx0homOVhZIwOadoKlS1eHMUChzcm1JujcO6WUfxJs7k2pdzZB/rS/8A0tAdGuboVGonbP3cm1N/jD/Wf8SuZ5NIPanH+qfiFoBgXnmE8YndZ+eTOH+8n/G34tXk8mUe6afzjP8AAtB5hKIFHjPo3Wef9MG7qibyiP8AApHRHJ4yJ+N0sjyNgIYAL7eqAroIV7EaeM+jyqLj0U0bAu7aIJ9zaXArIMxShevo6d4EvNog05hLzCdc2l5tA15heTRDgE9wJcCBkKQcF6ECd4UuBSGwhXsMXfAjCg5gL2AvYYvQYg8hewiyVAIQhAJCEqEHgtSFi6IUDjzaTm13SWQcMCTAu+FJhQccCXAu2FGFBxwJcK64UYUHPCjCumFLhQc7JcK92RZB5slslslUjzZFl6Qg82S2SoQFkIQgEIQgEIQg/9k="/>
          <p:cNvSpPr>
            <a:spLocks noChangeAspect="1" noChangeArrowheads="1"/>
          </p:cNvSpPr>
          <p:nvPr/>
        </p:nvSpPr>
        <p:spPr bwMode="auto">
          <a:xfrm>
            <a:off x="809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4" name="AutoShape 10" descr="data:image/jpeg;base64,/9j/4AAQSkZJRgABAQAAAQABAAD/2wCEAAkGBhQSERQUEBQUFRUVFBIUEhQYFBUUFBAUFBAWFBQUFBIXHCYeFxojHBQVHy8gIycpLC0sFR4xNTAqNSYrLCkBCQoKDgwOGg8PGSkgHyUpKSkpKSkpLCkpKSksLCksKSkpKSkpLCkpKSkpLCkpKSwpKSwpNiksKSksKSksLCwpKf/AABEIAPAA0gMBIgACEQEDEQH/xAAcAAABBQEBAQAAAAAAAAAAAAAAAQQFBgcDAgj/xABHEAABAwICBQkEBgYJBQAAAAABAAIDBBESIQUGMUFRBxMiMmFxgZGhUrHB0RQjQoKSsjNicqLC8BUWQ1Njc4Oz8RckNMPS/8QAGQEBAAMBAQAAAAAAAAAAAAAAAAECBAMF/8QAJBEBAQACAgEEAgMBAAAAAAAAAAECEQMxEiEyQVEiYQQTQhT/2gAMAwEAAhEDEQA/ANxQhCAQhCAQhCASJV4lfYEnYASfAXQRkmtdI2R0b542uabEOOEX4BzrNPgVIU9Ux4vG5rhxa4OHmFjMkpcS4nrEk+Jv8VyZGAbtAB4gYT+IZrH/ANP6aP6f23BKsco9YaqMktnkw5WaTiAt+1f+Qpim5QahvWwP722Pm2yvP5GPyreGtLQqTT8pA/tIvFr/AIEfFSdNr3TO2l7e9t/y3XScuF+VLx5T4WNCj6fT0D+rNH3FwafJ1inzX3zGY7F0ll6V09IQhSgIQhAIQhAIQhAIQhAIQhAIQhAIQhAIQhAKN1jqMFLM7/DcB3uGEe9SSrev1RhpCPbexvkcf8KpndY2rYzdjM0XSXSOOS8tuecKW6Ci6kASrxiS3QenO7V3g0g+PNj3N7iR7k3QSgsNJr3UsyLmvA9ptz+IZqYpOUo5CSHhm1279kj4qjNT/QdLzlRCzbeRl+4OufQFdceTPepXPLDH6bIhCF6LGEIQgEIQgEIQgEIQgEIQgEIQgEIQgFSOUyo6MLOJe4+ADR+Y+Su6zPlJqb1LW+xG3zc5x91lx5rrB04p+SrYkOOzvXIPXS689sKT/JUTomse4SudZwBOHdYgbBwFrKQqJMLHG2xp9yiqToUbjvIf6nCF0x6UvZ7oiudKwl4t0jhI2EcPBPr8Ux0Oy0LBxGLzJPyT4KuXfomdC6VICkxKElFlZNQIMVY07mMe/wBAwfmVbCvPJlTZzyfsMHq4/wAK6cU3nFOS6xq+IXmSQNBLiABtJNgO8qOOsERNmEu7QMvMr0WNJoTOPSIO4pyyYFB7QhCAQhCAQhCAQhCAQhCAQhCCA1q1tZRsFhzkrurGDbK/Wcdw958bY7rBrM+aZ0szLYg2+C5DcLQ3q3vbLddWLWurElZM4bnYAexgw++58VCywg7QFg5OTyuvhrww1NmFNWteLscCOIPvT9pUPXavtvjicY3+03f3jf4pk/S9XFk+FswH2mEtJ7S3PNU8d9LeWu0nX0Uznl0b7CwFsRGzb2Jq5lVaxGMcDgdfw2pm3XxjcpYZWHwPvsnkWu1K7a8t72O94uums58K7xvyfaKqJHXErcIaAG9Et47vBSF1Gx6dp39WaP8AEAfI2Txst7WI89vcuWW99Ly/t2xIBXNemuVUvZctI1LlZT6PdNKQ1uKSRzv1W9D+HYs1JUvykaTMNJRUTTbFG2aYcQOq0/eLz9wLR/Hn5bceXp2q9a5K2W+bYgehHfduLuLvduVh0Y3ILMdByFpBC07RkoLGkbwtbOm4HJ2x6j4Xpy16shJU8+4+CcqI5xSkT7tB4hB7QhCAQhCAQhCAQhCATevqubifIfsMc7yBKcKt6/VmCkcN8jms8L4j6N9VXK6lqcZu6Ze9xJudpJJ7zmV5shzgBnkBmSd3ivEUwcLsNwdh3LzG56wLm6DiulkqDhJShw6QB7wCPIqPqdVKZ4zjaDxbdvuy9FLgJVMys6RZKqNVydxn9HI5vYQHDzCbwav19L/40xI24Q/onvjd0T4hXVv89iUBdJzZRW8eNXjUShp6+hjlqKWNk7S6OcNbzf1jDbEMNus0tdl7SyTWSono6uaAu/RyODbgG7CcTDfbm0tW28nNDgpnP3yyOd4NAYPylZtywUzmaUa97eg+CPmyB1sBIfftBI8C1a5JljuxmtsupUxqPqr9PphM6XARIWuaGBwIDWOy6QsekVE8rbr6TtubBCB2XLz8VHasa+y0B+rs6G4Loj1SdhLTtabAZjhsK8a5abjra0zw3wOjhFiLFpDOk09oJKtMJOkXK3suiWLQNHtwsaOxUrQcN3NHarxGVaIOmPUhTVNxYqLaV2jfZShKc6pnRx+rb4+8qria5AGZJsBxJVtposLGt4AD5oOiEIQCEIQCEIQCEIQCz3lMrvrIohuaXnvcbD0afNaEsd1y0gJKuZ25hLe4Rix9QfNcOe6x068U3krenJLQOvbMgDz2jwumtQOapQASCcN7He7Mjsy4LhVaQjnDQXFlnXIIuD4jZv8ANOdIDnjGIyHMxXdYjLYNm3ZfzWeTWpXa3Z/o9hETA43IAz2ZWyB7ticXSBy9Ljbt0IEtl5BRiQeh/ISg+PAe4LyGqU1Xoedq4WnMY8bu5nT+AHipk3dIt1NtX0RRczBHH7DGtPeBmfO6q3KpqsaujxRtxSwEyMG0uaRaRoHGwB+7beroEq9RhfJ9RN0bL1oepbsJzurxyu6rxw1QdC3AJWY3NHVx4yHEDdfI24rN4qb6wDiVA0/VtuZdwCs0cizXRks8I+qdib7J+anaPXNgIbODGeP2T4qRdWvXKWpUY3S7XDoOBHYQrTqvoDHaaYdHbG0/a/WI4cBvQPtW9EEWllGf2G8AftHt4KxIQgEIQgEIQgEIQgFBa7VxiopXNJDjhaCDY9J4Bse66nVTuUyf/t42e1Jfwaw/EhU5LrGrYzdjNY9NVEWTJpQBwe7Id1+Cbt0ox5P1jS4k3BNibnPbtXYQXuHjIgC4JB37fTyUNX6oxydVxb4XWCWX0ta7udJKbRsb9rAO0ZH0TKXV1u2NxB7bH1yKjBqtVRZwT5cCTb8JuF1ZXV8f6SBsoG9ps793L0XSS/5yV3PmLBRRFjA0m5AzN9u/eu4Kr7NbGDKaOaE/rMJb5j5KTo9KRSfo5WO7A4X/AA7VyuOU7i0yh4HIFl4XppVVnop1STyRsL4yWmR7YMYyLQ4GR4adxIY0dxKZkq/6M1W57RbALCUv+kRk7MQNmgngWC3jdduHHeTny3WLpoqQwAFpO64vk4bwVcqaoD2hzdhFws5m0oYm4Khro5ADk4WxW9l2x3eLpdGVFwDiN+8+i3sjnywSRPMLA9vPNxYm7xG8AguO7NuQ7VRtH6qRGznm579ngFpFVq3T1BLpYw55td+YebCwu4G5yA28EwbqZFFK0tc9zduAjFh7SRu71AYaN1Ua7qjLjn6KWdycUsg+sjxeKstLAGgWXcyAKRX6bVNkDgWdIC1hIBKG22Ac5cjwIVuoa4uycAD2HI/JQ9TVC1k40W68jfH8pQTqEIQCEIQCEIQCEIQCz3lMqPrIWcGOd+JwA/IVoKyzX6oxVrx7DI2/u4j+ZcOe/g68U/JWiM0uJIjEsLUUFBXi6UlAkguM1GVehYn9aNpPHCAfMKUsvF1MtnSLNoL6C+P9E+QD2cRcPJ10rNMyt67Q7u6J+SmTGFzNICVfy32r4/SV0DoOorIRNBEcJcY83MBBFrmxIyF9vYVtVLThjGsbsa1rR3NAA9yhNRKLmqCEWtdrn/jeXD0IVgWzjwmM3GbPK3s1r9GRTswTMbI3bZwBseI4HtCo2kdT5qUl1Nimi9jbLGOFvtjuz7DtWhoXVRnej9NtOV7EZEHIg8CDsUhQ6TaQXk7T6XsF25RtB87SvlhFporSBwAxOY3rtJ2kYbm3FoWS0el5Q2wdcXvbxug1mTSLWuIBytiHZcm6Y1enmjfc8FRIp5pDcuOdvLcFM6O0fnc7UE/RzuecTvAcFY9Btu8ng33n/lV+mAaFadX4bRlx+0cu4ZD4oJRCEIBCEIBCEIBCEIBYvrFUY6qd3GV4Hc04R6BbOsO0pCWSytO1sj2nvDzms38jqO/D3TW6itETvc6VxdiF7C+QuL2I4C25SD5bDK17GwuLnhZR+joXRwPxNId0ja2fVsFmx6rte3XQ9a+QPL8xfokbstluGxSF1H6Ejwwi42lx4b7bPBPwoy7Tj0VFkm9JiVUi6U8Bt3d6S6kNA03OVUDLbZY79wdiPo0qZN3SLdRs9DTc3GxnsMa38LQPgu6EL1GEIQhAjhksD05RCOtnZCMMbZXNa3bhttAPC91vpWO63U7YtIzC4OMtk27C9oJB4G9z3EIG+jqNx3+gVhpNGne93oPgmFBUjd6BTVPidsFu/wCSDq3RzAOk55+8RfwFla9F1mJgBaGEDJo2WHBQNNTWzOZ4lSUTrbEE0hcqebEO3euqAQhCAQhCAQhIgSSQNBLiAACSTsAG0lYxrXXRy1Uj4SSxxBva1yGgEgcDa/irDyha1l5NNAei39M8HrEfYB4DfxOW5ZbV1TxfCSFk5cvK+Md+OePrTyu0U2V1y4iwAysQmv8AQLx1ZbcNo9xURNrDO3YQe9o+Fl5brpKOtEx3i5vxKrMc/hbyxWGhpZWPvI/E2xyuTn4qRLlU49eR9qFw7nA+8BOYtc4TtErfu39xVbx5310tM8ftYi5GLxUOzWand/aW72uHvCdRaWid1ZYz99vuuqXGz4W8ofgqy8nVNjrmn2GSP9AwfnVWEg4g+Kv/ACVU3Snk4CNg8S5x9zVfim84rnfxrREIQt7IEIQgCsi0yL11RfP613wWurJtONtXVAP95fwLQR6FA9oWqZgUFBVhthtPAKQbSyyDr4L7LC5HeSgkpdIMYOk4DxUVU65MBsy5Pd80+pKBsXXF3e0cy7xKbS6riqqbtc1jQ1uM7XONyOiNmy2Z9UEtqfpF87nuN8DRbPe42IA7h7wrQm9BQMhjbHGLNb5k7yTvJThAIQhAIQhAKta86edTQtwA4pXFmIHqDCSSO3d43VlVK5Um/UQnhKfWNy58l1jdLYeuUZ7I9p4+Say0LHL1dC89sRk+r7Xb/Qpq/VNvtD1+SnikxK3nlEeMV/8AqiziPX5Jf6oR8ff8lPgoup/sy+0eEQY1Qi/kn5JjpHVWJhxNBuBcb23vx4q1JtpAdHxUzky32i4zTQeR2kY6ilD2tcOeOTmh39kzitApaKOIERMYwE3Ia1rQTa1yANqoPJBJalmH+P8A+tqvnPLbh7YzZdnF0XTfnUvOK6rvdJiXHnEY0HbGq/rPqq2q6cZDJwLNfa7Xjc2QDaOB2jt2KZxrhW17YmF7t2wb3HcB3oM50Fo50dxLYyBzg8g3FwSLA8MlaqfJQgp34nSsscTi90ewXcbnBw27Ni9N040g2NrZOByLTwI3IJyplaWkO2Jpq/XNiddxNswTt25An0VT1m1ifE2MBrgJQS15BDS0Gxtx2+qTRdaZAG5hpILzsLrG4aBuF0GvRShwu03BXtV3Q+kMNs8t6sIKBUIQgEIQg8lyp3KfnSsPCZvrG9Wp0iqnKO69IOyaM/uvHxXPk9tXw90ZmkJumekz9U+xIsN3uTCdzvogOI7r9oxWsTwWKY7adpq6XEm9K8ljLm5LRnv2LqCq6Tt7xouvAcjEiXtca1922XQLhU7D4JO0L7yVPtTzf5w/22q7c4s/5M5rQzf5o/2wrkKhb+P2xly7P+dS8+mH0lJ9JV1D/n0n0hMRUJTMgfCoURrTLeC4+y+Mnuvb4rsZ02qwJGOYdjgR3X2Hw2+CBnQzggXz9U5g0dCZWuMcZN8zhGeWV+KrNHXljjG/JzTZw+I7DtU1R11zluzUiW1sbTvpnCqF2jNuHrtfbIxncfS23JZDSaSkjeWtY8tv0TbMjde29WjXHTguxrzhaMW3IXNt6jqHSdOM3yxAdr2/NBJ6M1hfcAxyfhK07Q1RihYTttmOGexZizXClc4MidjPENdgH3rZ+CverdTaOxcDc3FgQALdqCxIXhkgXtAIQhBCSVKq+vE+KlI/Xj99virHNGqrrkLUz78Wf7gVM/bV8e2cV87cDmlzQXNNrmyZve36PzeNmKw+0Lde+1OamlY8guByFhmRvXD+iY+B/EVkljRd7O6OYYWtDmkhrQQCDawAKchyjqeiYw3be9rZn+eCc86q3v0THfEgFcS9AkUaTs4DlxnPRPgl5xLHDjcGj7TgPn6JIi1ZNWLxxC1xiJcfHZ6WVlgrCdqjqOj2WUpDRlb5NMl9Xdkt12CSOmXdsSkccKQmyc80V4fTEog1lqA0XP8Aylghx7T8lF6appmjExmOxvhBsT3JnTa7xMymZPEd4dBIf3mggoJXSWqbZHCQEh4FsySCL3sRddqTRro2dItPY0WAHjtTOLXZkmUEc8p7IXtb4veAAnWjqWqe7FO5rW/ZiaNg/Wcc3HyUgn0WyUWewOHaLqPbyf0t78wwH9kK4xU4C7tiCCt0uq8TOqwDwCmaWjw7FINhC6tjQc4mpy1yRrF7DUC4kIshBwdCEx0homOVhZIwOadoKlS1eHMUChzcm1JujcO6WUfxJs7k2pdzZB/rS/8A0tAdGuboVGonbP3cm1N/jD/Wf8SuZ5NIPanH+qfiFoBgXnmE8YndZ+eTOH+8n/G34tXk8mUe6afzjP8AAtB5hKIFHjPo3Wef9MG7qibyiP8AApHRHJ4yJ+N0sjyNgIYAL7eqAroIV7EaeM+jyqLj0U0bAu7aIJ9zaXArIMxShevo6d4EvNog05hLzCdc2l5tA15heTRDgE9wJcCBkKQcF6ECd4UuBSGwhXsMXfAjCg5gL2AvYYvQYg8hewiyVAIQhAJCEqEHgtSFi6IUDjzaTm13SWQcMCTAu+FJhQccCXAu2FGFBxwJcK64UYUHPCjCumFLhQc7JcK92RZB5slslslUjzZFl6Qg82S2SoQFkIQgEIQgEIQg/9k="/>
          <p:cNvSpPr>
            <a:spLocks noChangeAspect="1" noChangeArrowheads="1"/>
          </p:cNvSpPr>
          <p:nvPr/>
        </p:nvSpPr>
        <p:spPr bwMode="auto">
          <a:xfrm>
            <a:off x="2333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5" name="AutoShape 12" descr="data:image/jpeg;base64,/9j/4AAQSkZJRgABAQAAAQABAAD/2wCEAAkGBhQSERQUEBQUFRUVFBIUEhQYFBUUFBAUFBAWFBQUFBIXHCYeFxojHBQVHy8gIycpLC0sFR4xNTAqNSYrLCkBCQoKDgwOGg8PGSkgHyUpKSkpKSkpLCkpKSksLCksKSkpKSkpLCkpKSkpLCkpKSwpKSwpNiksKSksKSksLCwpKf/AABEIAPAA0gMBIgACEQEDEQH/xAAcAAABBQEBAQAAAAAAAAAAAAAAAQQFBgcDAgj/xABHEAABAwICBQkEBgYJBQAAAAABAAIDBBESIQUGMUFRBxMiMmFxgZGhUrHB0RQjQoKSsjNicqLC8BUWQ1Njc4Oz8RckNMPS/8QAGQEBAAMBAQAAAAAAAAAAAAAAAAECBAMF/8QAJBEBAQACAgEEAgMBAAAAAAAAAAECEQMxEiEyQVEiYQQTQhT/2gAMAwEAAhEDEQA/ANxQhCAQhCAQhCASJV4lfYEnYASfAXQRkmtdI2R0b542uabEOOEX4BzrNPgVIU9Ux4vG5rhxa4OHmFjMkpcS4nrEk+Jv8VyZGAbtAB4gYT+IZrH/ANP6aP6f23BKsco9YaqMktnkw5WaTiAt+1f+Qpim5QahvWwP722Pm2yvP5GPyreGtLQqTT8pA/tIvFr/AIEfFSdNr3TO2l7e9t/y3XScuF+VLx5T4WNCj6fT0D+rNH3FwafJ1inzX3zGY7F0ll6V09IQhSgIQhAIQhAIQhAIQhAIQhAIQhAIQhAIQhAKN1jqMFLM7/DcB3uGEe9SSrev1RhpCPbexvkcf8KpndY2rYzdjM0XSXSOOS8tuecKW6Ci6kASrxiS3QenO7V3g0g+PNj3N7iR7k3QSgsNJr3UsyLmvA9ptz+IZqYpOUo5CSHhm1279kj4qjNT/QdLzlRCzbeRl+4OufQFdceTPepXPLDH6bIhCF6LGEIQgEIQgEIQgEIQgEIQgEIQgEIQgFSOUyo6MLOJe4+ADR+Y+Su6zPlJqb1LW+xG3zc5x91lx5rrB04p+SrYkOOzvXIPXS689sKT/JUTomse4SudZwBOHdYgbBwFrKQqJMLHG2xp9yiqToUbjvIf6nCF0x6UvZ7oiudKwl4t0jhI2EcPBPr8Ux0Oy0LBxGLzJPyT4KuXfomdC6VICkxKElFlZNQIMVY07mMe/wBAwfmVbCvPJlTZzyfsMHq4/wAK6cU3nFOS6xq+IXmSQNBLiABtJNgO8qOOsERNmEu7QMvMr0WNJoTOPSIO4pyyYFB7QhCAQhCAQhCAQhCAQhCAQhCCA1q1tZRsFhzkrurGDbK/Wcdw958bY7rBrM+aZ0szLYg2+C5DcLQ3q3vbLddWLWurElZM4bnYAexgw++58VCywg7QFg5OTyuvhrww1NmFNWteLscCOIPvT9pUPXavtvjicY3+03f3jf4pk/S9XFk+FswH2mEtJ7S3PNU8d9LeWu0nX0Uznl0b7CwFsRGzb2Jq5lVaxGMcDgdfw2pm3XxjcpYZWHwPvsnkWu1K7a8t72O94uums58K7xvyfaKqJHXErcIaAG9Et47vBSF1Gx6dp39WaP8AEAfI2Txst7WI89vcuWW99Ly/t2xIBXNemuVUvZctI1LlZT6PdNKQ1uKSRzv1W9D+HYs1JUvykaTMNJRUTTbFG2aYcQOq0/eLz9wLR/Hn5bceXp2q9a5K2W+bYgehHfduLuLvduVh0Y3ILMdByFpBC07RkoLGkbwtbOm4HJ2x6j4Xpy16shJU8+4+CcqI5xSkT7tB4hB7QhCAQhCAQhCAQhCATevqubifIfsMc7yBKcKt6/VmCkcN8jms8L4j6N9VXK6lqcZu6Ze9xJudpJJ7zmV5shzgBnkBmSd3ivEUwcLsNwdh3LzG56wLm6DiulkqDhJShw6QB7wCPIqPqdVKZ4zjaDxbdvuy9FLgJVMys6RZKqNVydxn9HI5vYQHDzCbwav19L/40xI24Q/onvjd0T4hXVv89iUBdJzZRW8eNXjUShp6+hjlqKWNk7S6OcNbzf1jDbEMNus0tdl7SyTWSono6uaAu/RyODbgG7CcTDfbm0tW28nNDgpnP3yyOd4NAYPylZtywUzmaUa97eg+CPmyB1sBIfftBI8C1a5JljuxmtsupUxqPqr9PphM6XARIWuaGBwIDWOy6QsekVE8rbr6TtubBCB2XLz8VHasa+y0B+rs6G4Loj1SdhLTtabAZjhsK8a5abjra0zw3wOjhFiLFpDOk09oJKtMJOkXK3suiWLQNHtwsaOxUrQcN3NHarxGVaIOmPUhTVNxYqLaV2jfZShKc6pnRx+rb4+8qria5AGZJsBxJVtposLGt4AD5oOiEIQCEIQCEIQCEIQCz3lMrvrIohuaXnvcbD0afNaEsd1y0gJKuZ25hLe4Rix9QfNcOe6x068U3krenJLQOvbMgDz2jwumtQOapQASCcN7He7Mjsy4LhVaQjnDQXFlnXIIuD4jZv8ANOdIDnjGIyHMxXdYjLYNm3ZfzWeTWpXa3Z/o9hETA43IAz2ZWyB7ticXSBy9Ljbt0IEtl5BRiQeh/ISg+PAe4LyGqU1Xoedq4WnMY8bu5nT+AHipk3dIt1NtX0RRczBHH7DGtPeBmfO6q3KpqsaujxRtxSwEyMG0uaRaRoHGwB+7beroEq9RhfJ9RN0bL1oepbsJzurxyu6rxw1QdC3AJWY3NHVx4yHEDdfI24rN4qb6wDiVA0/VtuZdwCs0cizXRks8I+qdib7J+anaPXNgIbODGeP2T4qRdWvXKWpUY3S7XDoOBHYQrTqvoDHaaYdHbG0/a/WI4cBvQPtW9EEWllGf2G8AftHt4KxIQgEIQgEIQgEIQgFBa7VxiopXNJDjhaCDY9J4Bse66nVTuUyf/t42e1Jfwaw/EhU5LrGrYzdjNY9NVEWTJpQBwe7Id1+Cbt0ox5P1jS4k3BNibnPbtXYQXuHjIgC4JB37fTyUNX6oxydVxb4XWCWX0ta7udJKbRsb9rAO0ZH0TKXV1u2NxB7bH1yKjBqtVRZwT5cCTb8JuF1ZXV8f6SBsoG9ps793L0XSS/5yV3PmLBRRFjA0m5AzN9u/eu4Kr7NbGDKaOaE/rMJb5j5KTo9KRSfo5WO7A4X/AA7VyuOU7i0yh4HIFl4XppVVnop1STyRsL4yWmR7YMYyLQ4GR4adxIY0dxKZkq/6M1W57RbALCUv+kRk7MQNmgngWC3jdduHHeTny3WLpoqQwAFpO64vk4bwVcqaoD2hzdhFws5m0oYm4Khro5ADk4WxW9l2x3eLpdGVFwDiN+8+i3sjnywSRPMLA9vPNxYm7xG8AguO7NuQ7VRtH6qRGznm579ngFpFVq3T1BLpYw55td+YebCwu4G5yA28EwbqZFFK0tc9zduAjFh7SRu71AYaN1Ua7qjLjn6KWdycUsg+sjxeKstLAGgWXcyAKRX6bVNkDgWdIC1hIBKG22Ac5cjwIVuoa4uycAD2HI/JQ9TVC1k40W68jfH8pQTqEIQCEIQCEIQCEIQCz3lMqPrIWcGOd+JwA/IVoKyzX6oxVrx7DI2/u4j+ZcOe/g68U/JWiM0uJIjEsLUUFBXi6UlAkguM1GVehYn9aNpPHCAfMKUsvF1MtnSLNoL6C+P9E+QD2cRcPJ10rNMyt67Q7u6J+SmTGFzNICVfy32r4/SV0DoOorIRNBEcJcY83MBBFrmxIyF9vYVtVLThjGsbsa1rR3NAA9yhNRKLmqCEWtdrn/jeXD0IVgWzjwmM3GbPK3s1r9GRTswTMbI3bZwBseI4HtCo2kdT5qUl1Nimi9jbLGOFvtjuz7DtWhoXVRnej9NtOV7EZEHIg8CDsUhQ6TaQXk7T6XsF25RtB87SvlhFporSBwAxOY3rtJ2kYbm3FoWS0el5Q2wdcXvbxug1mTSLWuIBytiHZcm6Y1enmjfc8FRIp5pDcuOdvLcFM6O0fnc7UE/RzuecTvAcFY9Btu8ng33n/lV+mAaFadX4bRlx+0cu4ZD4oJRCEIBCEIBCEIBCEIBYvrFUY6qd3GV4Hc04R6BbOsO0pCWSytO1sj2nvDzms38jqO/D3TW6itETvc6VxdiF7C+QuL2I4C25SD5bDK17GwuLnhZR+joXRwPxNId0ja2fVsFmx6rte3XQ9a+QPL8xfokbstluGxSF1H6Ejwwi42lx4b7bPBPwoy7Tj0VFkm9JiVUi6U8Bt3d6S6kNA03OVUDLbZY79wdiPo0qZN3SLdRs9DTc3GxnsMa38LQPgu6EL1GEIQhAjhksD05RCOtnZCMMbZXNa3bhttAPC91vpWO63U7YtIzC4OMtk27C9oJB4G9z3EIG+jqNx3+gVhpNGne93oPgmFBUjd6BTVPidsFu/wCSDq3RzAOk55+8RfwFla9F1mJgBaGEDJo2WHBQNNTWzOZ4lSUTrbEE0hcqebEO3euqAQhCAQhCAQhIgSSQNBLiAACSTsAG0lYxrXXRy1Uj4SSxxBva1yGgEgcDa/irDyha1l5NNAei39M8HrEfYB4DfxOW5ZbV1TxfCSFk5cvK+Md+OePrTyu0U2V1y4iwAysQmv8AQLx1ZbcNo9xURNrDO3YQe9o+Fl5brpKOtEx3i5vxKrMc/hbyxWGhpZWPvI/E2xyuTn4qRLlU49eR9qFw7nA+8BOYtc4TtErfu39xVbx5310tM8ftYi5GLxUOzWand/aW72uHvCdRaWid1ZYz99vuuqXGz4W8ofgqy8nVNjrmn2GSP9AwfnVWEg4g+Kv/ACVU3Snk4CNg8S5x9zVfim84rnfxrREIQt7IEIQgCsi0yL11RfP613wWurJtONtXVAP95fwLQR6FA9oWqZgUFBVhthtPAKQbSyyDr4L7LC5HeSgkpdIMYOk4DxUVU65MBsy5Pd80+pKBsXXF3e0cy7xKbS6riqqbtc1jQ1uM7XONyOiNmy2Z9UEtqfpF87nuN8DRbPe42IA7h7wrQm9BQMhjbHGLNb5k7yTvJThAIQhAIQhAKta86edTQtwA4pXFmIHqDCSSO3d43VlVK5Um/UQnhKfWNy58l1jdLYeuUZ7I9p4+Say0LHL1dC89sRk+r7Xb/Qpq/VNvtD1+SnikxK3nlEeMV/8AqiziPX5Jf6oR8ff8lPgoup/sy+0eEQY1Qi/kn5JjpHVWJhxNBuBcb23vx4q1JtpAdHxUzky32i4zTQeR2kY6ilD2tcOeOTmh39kzitApaKOIERMYwE3Ia1rQTa1yANqoPJBJalmH+P8A+tqvnPLbh7YzZdnF0XTfnUvOK6rvdJiXHnEY0HbGq/rPqq2q6cZDJwLNfa7Xjc2QDaOB2jt2KZxrhW17YmF7t2wb3HcB3oM50Fo50dxLYyBzg8g3FwSLA8MlaqfJQgp34nSsscTi90ewXcbnBw27Ni9N040g2NrZOByLTwI3IJyplaWkO2Jpq/XNiddxNswTt25An0VT1m1ifE2MBrgJQS15BDS0Gxtx2+qTRdaZAG5hpILzsLrG4aBuF0GvRShwu03BXtV3Q+kMNs8t6sIKBUIQgEIQg8lyp3KfnSsPCZvrG9Wp0iqnKO69IOyaM/uvHxXPk9tXw90ZmkJumekz9U+xIsN3uTCdzvogOI7r9oxWsTwWKY7adpq6XEm9K8ljLm5LRnv2LqCq6Tt7xouvAcjEiXtca1922XQLhU7D4JO0L7yVPtTzf5w/22q7c4s/5M5rQzf5o/2wrkKhb+P2xly7P+dS8+mH0lJ9JV1D/n0n0hMRUJTMgfCoURrTLeC4+y+Mnuvb4rsZ02qwJGOYdjgR3X2Hw2+CBnQzggXz9U5g0dCZWuMcZN8zhGeWV+KrNHXljjG/JzTZw+I7DtU1R11zluzUiW1sbTvpnCqF2jNuHrtfbIxncfS23JZDSaSkjeWtY8tv0TbMjde29WjXHTguxrzhaMW3IXNt6jqHSdOM3yxAdr2/NBJ6M1hfcAxyfhK07Q1RihYTttmOGexZizXClc4MidjPENdgH3rZ+CverdTaOxcDc3FgQALdqCxIXhkgXtAIQhBCSVKq+vE+KlI/Xj99virHNGqrrkLUz78Wf7gVM/bV8e2cV87cDmlzQXNNrmyZve36PzeNmKw+0Lde+1OamlY8guByFhmRvXD+iY+B/EVkljRd7O6OYYWtDmkhrQQCDawAKchyjqeiYw3be9rZn+eCc86q3v0THfEgFcS9AkUaTs4DlxnPRPgl5xLHDjcGj7TgPn6JIi1ZNWLxxC1xiJcfHZ6WVlgrCdqjqOj2WUpDRlb5NMl9Xdkt12CSOmXdsSkccKQmyc80V4fTEog1lqA0XP8Aylghx7T8lF6appmjExmOxvhBsT3JnTa7xMymZPEd4dBIf3mggoJXSWqbZHCQEh4FsySCL3sRddqTRro2dItPY0WAHjtTOLXZkmUEc8p7IXtb4veAAnWjqWqe7FO5rW/ZiaNg/Wcc3HyUgn0WyUWewOHaLqPbyf0t78wwH9kK4xU4C7tiCCt0uq8TOqwDwCmaWjw7FINhC6tjQc4mpy1yRrF7DUC4kIshBwdCEx0homOVhZIwOadoKlS1eHMUChzcm1JujcO6WUfxJs7k2pdzZB/rS/8A0tAdGuboVGonbP3cm1N/jD/Wf8SuZ5NIPanH+qfiFoBgXnmE8YndZ+eTOH+8n/G34tXk8mUe6afzjP8AAtB5hKIFHjPo3Wef9MG7qibyiP8AApHRHJ4yJ+N0sjyNgIYAL7eqAroIV7EaeM+jyqLj0U0bAu7aIJ9zaXArIMxShevo6d4EvNog05hLzCdc2l5tA15heTRDgE9wJcCBkKQcF6ECd4UuBSGwhXsMXfAjCg5gL2AvYYvQYg8hewiyVAIQhAJCEqEHgtSFi6IUDjzaTm13SWQcMCTAu+FJhQccCXAu2FGFBxwJcK64UYUHPCjCumFLhQc7JcK92RZB5slslslUjzZFl6Qg82S2SoQFkIQgEIQgEIQg/9k="/>
          <p:cNvSpPr>
            <a:spLocks noChangeAspect="1" noChangeArrowheads="1"/>
          </p:cNvSpPr>
          <p:nvPr/>
        </p:nvSpPr>
        <p:spPr bwMode="auto">
          <a:xfrm>
            <a:off x="3857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6" name="AutoShape 14" descr="data:image/jpeg;base64,/9j/4AAQSkZJRgABAQAAAQABAAD/2wCEAAkGBhQSERQUEBQUFRUVFBIUEhQYFBUUFBAUFBAWFBQUFBIXHCYeFxojHBQVHy8gIycpLC0sFR4xNTAqNSYrLCkBCQoKDgwOGg8PGSkgHyUpKSkpKSkpLCkpKSksLCksKSkpKSkpLCkpKSkpLCkpKSwpKSwpNiksKSksKSksLCwpKf/AABEIAPAA0gMBIgACEQEDEQH/xAAcAAABBQEBAQAAAAAAAAAAAAAAAQQFBgcDAgj/xABHEAABAwICBQkEBgYJBQAAAAABAAIDBBESIQUGMUFRBxMiMmFxgZGhUrHB0RQjQoKSsjNicqLC8BUWQ1Njc4Oz8RckNMPS/8QAGQEBAAMBAQAAAAAAAAAAAAAAAAECBAMF/8QAJBEBAQACAgEEAgMBAAAAAAAAAAECEQMxEiEyQVEiYQQTQhT/2gAMAwEAAhEDEQA/ANxQhCAQhCAQhCASJV4lfYEnYASfAXQRkmtdI2R0b542uabEOOEX4BzrNPgVIU9Ux4vG5rhxa4OHmFjMkpcS4nrEk+Jv8VyZGAbtAB4gYT+IZrH/ANP6aP6f23BKsco9YaqMktnkw5WaTiAt+1f+Qpim5QahvWwP722Pm2yvP5GPyreGtLQqTT8pA/tIvFr/AIEfFSdNr3TO2l7e9t/y3XScuF+VLx5T4WNCj6fT0D+rNH3FwafJ1inzX3zGY7F0ll6V09IQhSgIQhAIQhAIQhAIQhAIQhAIQhAIQhAIQhAKN1jqMFLM7/DcB3uGEe9SSrev1RhpCPbexvkcf8KpndY2rYzdjM0XSXSOOS8tuecKW6Ci6kASrxiS3QenO7V3g0g+PNj3N7iR7k3QSgsNJr3UsyLmvA9ptz+IZqYpOUo5CSHhm1279kj4qjNT/QdLzlRCzbeRl+4OufQFdceTPepXPLDH6bIhCF6LGEIQgEIQgEIQgEIQgEIQgEIQgEIQgFSOUyo6MLOJe4+ADR+Y+Su6zPlJqb1LW+xG3zc5x91lx5rrB04p+SrYkOOzvXIPXS689sKT/JUTomse4SudZwBOHdYgbBwFrKQqJMLHG2xp9yiqToUbjvIf6nCF0x6UvZ7oiudKwl4t0jhI2EcPBPr8Ux0Oy0LBxGLzJPyT4KuXfomdC6VICkxKElFlZNQIMVY07mMe/wBAwfmVbCvPJlTZzyfsMHq4/wAK6cU3nFOS6xq+IXmSQNBLiABtJNgO8qOOsERNmEu7QMvMr0WNJoTOPSIO4pyyYFB7QhCAQhCAQhCAQhCAQhCAQhCCA1q1tZRsFhzkrurGDbK/Wcdw958bY7rBrM+aZ0szLYg2+C5DcLQ3q3vbLddWLWurElZM4bnYAexgw++58VCywg7QFg5OTyuvhrww1NmFNWteLscCOIPvT9pUPXavtvjicY3+03f3jf4pk/S9XFk+FswH2mEtJ7S3PNU8d9LeWu0nX0Uznl0b7CwFsRGzb2Jq5lVaxGMcDgdfw2pm3XxjcpYZWHwPvsnkWu1K7a8t72O94uums58K7xvyfaKqJHXErcIaAG9Et47vBSF1Gx6dp39WaP8AEAfI2Txst7WI89vcuWW99Ly/t2xIBXNemuVUvZctI1LlZT6PdNKQ1uKSRzv1W9D+HYs1JUvykaTMNJRUTTbFG2aYcQOq0/eLz9wLR/Hn5bceXp2q9a5K2W+bYgehHfduLuLvduVh0Y3ILMdByFpBC07RkoLGkbwtbOm4HJ2x6j4Xpy16shJU8+4+CcqI5xSkT7tB4hB7QhCAQhCAQhCAQhCATevqubifIfsMc7yBKcKt6/VmCkcN8jms8L4j6N9VXK6lqcZu6Ze9xJudpJJ7zmV5shzgBnkBmSd3ivEUwcLsNwdh3LzG56wLm6DiulkqDhJShw6QB7wCPIqPqdVKZ4zjaDxbdvuy9FLgJVMys6RZKqNVydxn9HI5vYQHDzCbwav19L/40xI24Q/onvjd0T4hXVv89iUBdJzZRW8eNXjUShp6+hjlqKWNk7S6OcNbzf1jDbEMNus0tdl7SyTWSono6uaAu/RyODbgG7CcTDfbm0tW28nNDgpnP3yyOd4NAYPylZtywUzmaUa97eg+CPmyB1sBIfftBI8C1a5JljuxmtsupUxqPqr9PphM6XARIWuaGBwIDWOy6QsekVE8rbr6TtubBCB2XLz8VHasa+y0B+rs6G4Loj1SdhLTtabAZjhsK8a5abjra0zw3wOjhFiLFpDOk09oJKtMJOkXK3suiWLQNHtwsaOxUrQcN3NHarxGVaIOmPUhTVNxYqLaV2jfZShKc6pnRx+rb4+8qria5AGZJsBxJVtposLGt4AD5oOiEIQCEIQCEIQCEIQCz3lMrvrIohuaXnvcbD0afNaEsd1y0gJKuZ25hLe4Rix9QfNcOe6x068U3krenJLQOvbMgDz2jwumtQOapQASCcN7He7Mjsy4LhVaQjnDQXFlnXIIuD4jZv8ANOdIDnjGIyHMxXdYjLYNm3ZfzWeTWpXa3Z/o9hETA43IAz2ZWyB7ticXSBy9Ljbt0IEtl5BRiQeh/ISg+PAe4LyGqU1Xoedq4WnMY8bu5nT+AHipk3dIt1NtX0RRczBHH7DGtPeBmfO6q3KpqsaujxRtxSwEyMG0uaRaRoHGwB+7beroEq9RhfJ9RN0bL1oepbsJzurxyu6rxw1QdC3AJWY3NHVx4yHEDdfI24rN4qb6wDiVA0/VtuZdwCs0cizXRks8I+qdib7J+anaPXNgIbODGeP2T4qRdWvXKWpUY3S7XDoOBHYQrTqvoDHaaYdHbG0/a/WI4cBvQPtW9EEWllGf2G8AftHt4KxIQgEIQgEIQgEIQgFBa7VxiopXNJDjhaCDY9J4Bse66nVTuUyf/t42e1Jfwaw/EhU5LrGrYzdjNY9NVEWTJpQBwe7Id1+Cbt0ox5P1jS4k3BNibnPbtXYQXuHjIgC4JB37fTyUNX6oxydVxb4XWCWX0ta7udJKbRsb9rAO0ZH0TKXV1u2NxB7bH1yKjBqtVRZwT5cCTb8JuF1ZXV8f6SBsoG9ps793L0XSS/5yV3PmLBRRFjA0m5AzN9u/eu4Kr7NbGDKaOaE/rMJb5j5KTo9KRSfo5WO7A4X/AA7VyuOU7i0yh4HIFl4XppVVnop1STyRsL4yWmR7YMYyLQ4GR4adxIY0dxKZkq/6M1W57RbALCUv+kRk7MQNmgngWC3jdduHHeTny3WLpoqQwAFpO64vk4bwVcqaoD2hzdhFws5m0oYm4Khro5ADk4WxW9l2x3eLpdGVFwDiN+8+i3sjnywSRPMLA9vPNxYm7xG8AguO7NuQ7VRtH6qRGznm579ngFpFVq3T1BLpYw55td+YebCwu4G5yA28EwbqZFFK0tc9zduAjFh7SRu71AYaN1Ua7qjLjn6KWdycUsg+sjxeKstLAGgWXcyAKRX6bVNkDgWdIC1hIBKG22Ac5cjwIVuoa4uycAD2HI/JQ9TVC1k40W68jfH8pQTqEIQCEIQCEIQCEIQCz3lMqPrIWcGOd+JwA/IVoKyzX6oxVrx7DI2/u4j+ZcOe/g68U/JWiM0uJIjEsLUUFBXi6UlAkguM1GVehYn9aNpPHCAfMKUsvF1MtnSLNoL6C+P9E+QD2cRcPJ10rNMyt67Q7u6J+SmTGFzNICVfy32r4/SV0DoOorIRNBEcJcY83MBBFrmxIyF9vYVtVLThjGsbsa1rR3NAA9yhNRKLmqCEWtdrn/jeXD0IVgWzjwmM3GbPK3s1r9GRTswTMbI3bZwBseI4HtCo2kdT5qUl1Nimi9jbLGOFvtjuz7DtWhoXVRnej9NtOV7EZEHIg8CDsUhQ6TaQXk7T6XsF25RtB87SvlhFporSBwAxOY3rtJ2kYbm3FoWS0el5Q2wdcXvbxug1mTSLWuIBytiHZcm6Y1enmjfc8FRIp5pDcuOdvLcFM6O0fnc7UE/RzuecTvAcFY9Btu8ng33n/lV+mAaFadX4bRlx+0cu4ZD4oJRCEIBCEIBCEIBCEIBYvrFUY6qd3GV4Hc04R6BbOsO0pCWSytO1sj2nvDzms38jqO/D3TW6itETvc6VxdiF7C+QuL2I4C25SD5bDK17GwuLnhZR+joXRwPxNId0ja2fVsFmx6rte3XQ9a+QPL8xfokbstluGxSF1H6Ejwwi42lx4b7bPBPwoy7Tj0VFkm9JiVUi6U8Bt3d6S6kNA03OVUDLbZY79wdiPo0qZN3SLdRs9DTc3GxnsMa38LQPgu6EL1GEIQhAjhksD05RCOtnZCMMbZXNa3bhttAPC91vpWO63U7YtIzC4OMtk27C9oJB4G9z3EIG+jqNx3+gVhpNGne93oPgmFBUjd6BTVPidsFu/wCSDq3RzAOk55+8RfwFla9F1mJgBaGEDJo2WHBQNNTWzOZ4lSUTrbEE0hcqebEO3euqAQhCAQhCAQhIgSSQNBLiAACSTsAG0lYxrXXRy1Uj4SSxxBva1yGgEgcDa/irDyha1l5NNAei39M8HrEfYB4DfxOW5ZbV1TxfCSFk5cvK+Md+OePrTyu0U2V1y4iwAysQmv8AQLx1ZbcNo9xURNrDO3YQe9o+Fl5brpKOtEx3i5vxKrMc/hbyxWGhpZWPvI/E2xyuTn4qRLlU49eR9qFw7nA+8BOYtc4TtErfu39xVbx5310tM8ftYi5GLxUOzWand/aW72uHvCdRaWid1ZYz99vuuqXGz4W8ofgqy8nVNjrmn2GSP9AwfnVWEg4g+Kv/ACVU3Snk4CNg8S5x9zVfim84rnfxrREIQt7IEIQgCsi0yL11RfP613wWurJtONtXVAP95fwLQR6FA9oWqZgUFBVhthtPAKQbSyyDr4L7LC5HeSgkpdIMYOk4DxUVU65MBsy5Pd80+pKBsXXF3e0cy7xKbS6riqqbtc1jQ1uM7XONyOiNmy2Z9UEtqfpF87nuN8DRbPe42IA7h7wrQm9BQMhjbHGLNb5k7yTvJThAIQhAIQhAKta86edTQtwA4pXFmIHqDCSSO3d43VlVK5Um/UQnhKfWNy58l1jdLYeuUZ7I9p4+Say0LHL1dC89sRk+r7Xb/Qpq/VNvtD1+SnikxK3nlEeMV/8AqiziPX5Jf6oR8ff8lPgoup/sy+0eEQY1Qi/kn5JjpHVWJhxNBuBcb23vx4q1JtpAdHxUzky32i4zTQeR2kY6ilD2tcOeOTmh39kzitApaKOIERMYwE3Ia1rQTa1yANqoPJBJalmH+P8A+tqvnPLbh7YzZdnF0XTfnUvOK6rvdJiXHnEY0HbGq/rPqq2q6cZDJwLNfa7Xjc2QDaOB2jt2KZxrhW17YmF7t2wb3HcB3oM50Fo50dxLYyBzg8g3FwSLA8MlaqfJQgp34nSsscTi90ewXcbnBw27Ni9N040g2NrZOByLTwI3IJyplaWkO2Jpq/XNiddxNswTt25An0VT1m1ifE2MBrgJQS15BDS0Gxtx2+qTRdaZAG5hpILzsLrG4aBuF0GvRShwu03BXtV3Q+kMNs8t6sIKBUIQgEIQg8lyp3KfnSsPCZvrG9Wp0iqnKO69IOyaM/uvHxXPk9tXw90ZmkJumekz9U+xIsN3uTCdzvogOI7r9oxWsTwWKY7adpq6XEm9K8ljLm5LRnv2LqCq6Tt7xouvAcjEiXtca1922XQLhU7D4JO0L7yVPtTzf5w/22q7c4s/5M5rQzf5o/2wrkKhb+P2xly7P+dS8+mH0lJ9JV1D/n0n0hMRUJTMgfCoURrTLeC4+y+Mnuvb4rsZ02qwJGOYdjgR3X2Hw2+CBnQzggXz9U5g0dCZWuMcZN8zhGeWV+KrNHXljjG/JzTZw+I7DtU1R11zluzUiW1sbTvpnCqF2jNuHrtfbIxncfS23JZDSaSkjeWtY8tv0TbMjde29WjXHTguxrzhaMW3IXNt6jqHSdOM3yxAdr2/NBJ6M1hfcAxyfhK07Q1RihYTttmOGexZizXClc4MidjPENdgH3rZ+CverdTaOxcDc3FgQALdqCxIXhkgXtAIQhBCSVKq+vE+KlI/Xj99virHNGqrrkLUz78Wf7gVM/bV8e2cV87cDmlzQXNNrmyZve36PzeNmKw+0Lde+1OamlY8guByFhmRvXD+iY+B/EVkljRd7O6OYYWtDmkhrQQCDawAKchyjqeiYw3be9rZn+eCc86q3v0THfEgFcS9AkUaTs4DlxnPRPgl5xLHDjcGj7TgPn6JIi1ZNWLxxC1xiJcfHZ6WVlgrCdqjqOj2WUpDRlb5NMl9Xdkt12CSOmXdsSkccKQmyc80V4fTEog1lqA0XP8Aylghx7T8lF6appmjExmOxvhBsT3JnTa7xMymZPEd4dBIf3mggoJXSWqbZHCQEh4FsySCL3sRddqTRro2dItPY0WAHjtTOLXZkmUEc8p7IXtb4veAAnWjqWqe7FO5rW/ZiaNg/Wcc3HyUgn0WyUWewOHaLqPbyf0t78wwH9kK4xU4C7tiCCt0uq8TOqwDwCmaWjw7FINhC6tjQc4mpy1yRrF7DUC4kIshBwdCEx0homOVhZIwOadoKlS1eHMUChzcm1JujcO6WUfxJs7k2pdzZB/rS/8A0tAdGuboVGonbP3cm1N/jD/Wf8SuZ5NIPanH+qfiFoBgXnmE8YndZ+eTOH+8n/G34tXk8mUe6afzjP8AAtB5hKIFHjPo3Wef9MG7qibyiP8AApHRHJ4yJ+N0sjyNgIYAL7eqAroIV7EaeM+jyqLj0U0bAu7aIJ9zaXArIMxShevo6d4EvNog05hLzCdc2l5tA15heTRDgE9wJcCBkKQcF6ECd4UuBSGwhXsMXfAjCg5gL2AvYYvQYg8hewiyVAIQhAJCEqEHgtSFi6IUDjzaTm13SWQcMCTAu+FJhQccCXAu2FGFBxwJcK64UYUHPCjCumFLhQc7JcK92RZB5slslslUjzZFl6Qg82S2SoQFkIQgEIQgEIQg/9k="/>
          <p:cNvSpPr>
            <a:spLocks noChangeAspect="1" noChangeArrowheads="1"/>
          </p:cNvSpPr>
          <p:nvPr/>
        </p:nvSpPr>
        <p:spPr bwMode="auto">
          <a:xfrm>
            <a:off x="5381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4347" name="Picture 16" descr="http://t0.gstatic.com/images?q=tbn:ANd9GcTawP0LLTmusFH2Du64uBnAeU8A253JTQKrIEee7W43a-ixe03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FFC"/>
              </a:clrFrom>
              <a:clrTo>
                <a:srgbClr val="F6FF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722688"/>
            <a:ext cx="1800225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987425" y="1557338"/>
            <a:ext cx="7313613" cy="2087562"/>
          </a:xfrm>
        </p:spPr>
        <p:txBody>
          <a:bodyPr/>
          <a:lstStyle/>
          <a:p>
            <a:pPr marL="0" lvl="1" indent="17463" eaLnBrk="1" hangingPunct="1"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de-AT" sz="2200" dirty="0" smtClean="0">
                <a:latin typeface="Arial" charset="0"/>
              </a:rPr>
              <a:t>Betriebsanlagen sind Anlagen, die der Gewerbetreibende bei seiner Tätigkeit </a:t>
            </a:r>
          </a:p>
          <a:p>
            <a:pPr marL="360363" lvl="1" indent="-342900"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verwendet und </a:t>
            </a:r>
          </a:p>
          <a:p>
            <a:pPr marL="360363" lvl="1" indent="-342900"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regelmäßig an einem Standort nutzt.</a:t>
            </a:r>
          </a:p>
        </p:txBody>
      </p:sp>
      <p:sp>
        <p:nvSpPr>
          <p:cNvPr id="14338" name="Datumsplatzhalt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>
                <a:latin typeface="+mj-lt"/>
              </a:rPr>
              <a:t>Entrepreneurship &amp; Management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3941A-1A16-481C-94B3-0892FBF7E8DE}" type="slidenum">
              <a:rPr lang="de-AT" smtClean="0">
                <a:latin typeface="+mj-lt"/>
              </a:rPr>
              <a:pPr>
                <a:defRPr/>
              </a:pPr>
              <a:t>13</a:t>
            </a:fld>
            <a:endParaRPr lang="de-AT" dirty="0">
              <a:latin typeface="+mj-lt"/>
            </a:endParaRPr>
          </a:p>
        </p:txBody>
      </p:sp>
      <p:pic>
        <p:nvPicPr>
          <p:cNvPr id="15366" name="Picture 10" descr="http://t1.gstatic.com/images?q=tbn:ANd9GcQdi73Vd2bO67GE5HtSrQfm3TSf2dsptYmBiyQbmzA6XFctZQkk9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4F2"/>
              </a:clrFrom>
              <a:clrTo>
                <a:srgbClr val="F5F4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2394">
            <a:off x="4756150" y="3752850"/>
            <a:ext cx="3255963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AutoShape 12" descr="data:image/jpeg;base64,/9j/4AAQSkZJRgABAQAAAQABAAD/2wCEAAkGBhISERQUExQWFBQVGBcWGBgYFRcYFhoYGBgYFRoaFxgYHSceGBkjHBcXHy8gIycpLCwsGB4xNTAqNSYrLCkBCQoKDgwOGg8PGi8kHx8sLCwsLCwsLCkpLCwsLCksLCwsKTQsLCw0LCwsLCwsLCwsKSkpKSksLCwsLCwpLCwpLP/AABEIAMABBgMBIgACEQEDEQH/xAAbAAEAAgMBAQAAAAAAAAAAAAAABQYDBAcCAf/EAEwQAAIBAgMEBgYFCQUFCQAAAAECAwARBBIhBQYxQRMiUWFxkQcygaGxwTNCUnLRFCMkNGJzsrPwY5KiwuEVFoKj8SVDdISTpLTD0v/EABoBAQADAQEBAAAAAAAAAAAAAAABAgMEBQb/xAAvEQACAgECAwUHBQEAAAAAAAAAAQIRAxIhBDFBEzJRYZEicYGhscHRBUJS4fEz/9oADAMBAAIRAxEAPwDuNKUoBSlKAUpSgFKUoBSlKA8SzqtszBbmwuQLnsF+de6pHpWgvBhnNrJiOfa8M0a+3Mygd5A51cxOv2h5igMlKUoBSlKAUpetPGbYgi+kljTuZ1B8ib0BuUqrYz0j4JL5WeUjkiN7mfKp9hqIxXpXFvzeGJ+/IFt26KGoV1I6BS9clxXpJxz3C9HGOWVCzD2uSD/dqOk3mxjMrNiJSVIYa5VuDcXVLBh3HjwoRrR2ulaOxdqLiIElXTONR2MNGX2EEeyt6hcUpSgFKUoBSlKAUpSgFKUoBSlKAUpSgFKUoCB23vfFhpRG4JOUMbEaAkgcePqmsMHpAwbcXKfeU281uKmcfsiCcWmijkFrddFbT2iqxtP0UYGXMU6WBjbrRSHS3YsmZR5VG5G5ZMJt3Dy/RzRt3B1v5XvVb9Ku0MTFs9jh9MzKkkmcoYkY2z3GoW9gzA3UMTyqBxXogmU/mcWGXks0ZJ77srW8lHConEbClhjeOZycwdHWJ36Nh6pVgbA3B10HHuvROxdFZ2x6OsbDHJiMcsk0SkMxw8+e6nS4VutbXU24amtOXc4dAuJhwGJjjN2EzWcqFuLtChLcRxK2599WiHGTJhxhlkk6ALkCFi6hPs3brZeVr2A04aVi6BiADcqvAE3A+6De3Ph20orrL/uLvTAmzcMJsQOkWPK4fSQMpKkZPWy3FlPMWPOtzF+kfCL6olk8Ey/zCvuvXOVwR52seN78LHhY6G5vfu4G9ZYtnDv+H9cqkjUy54j0jHTo4ePN29+UDUc+NQWO36xr6Kwj7kRfeXzHytWmuAAGg0Fzz0vqdOAuST4k1ilUDjfyoRbMGI2hiZLmSSRr8i7Ff7t7AeArCMMewewVnCXPC9emUgcKFGahwmvM+2mQDl/X9GspNFiY8F93zqxBi5V4y89K21wh4lgPA3Pu/GvSRR8yzH2AfM0FFn9H+3xGzQSGyv1kJ+0BYrfvABHge2rrJtqIcCW8B+Nq53sjCLfMFGmo56+JuamTI3bUqJqnRYJdv/ZXzPyH41pTbakP1reAA/1qKaQ1ge/b7qmkLJU7blHByPI/EUG9Ey8cp8V/AioGSUisDYmlIiy0DfNxxjU/8RX5GvX+/aD1onHgyn42qg4veSFLjNmPYvW8zoL+2oTH73k/Rpbvc3/wqfnU6Uxro7FHvvhjx6RfFL/wE1v7P3hw87FIpAzgXK6hgO8Ed9cE2HtCWfGwo7kqzPdRoukUhF1GjWIB1vwrqu4uGdZWvqFUjQHKCSmi+Nj5VlO4ySS2fUmM0+u5d6UpQ0FKUoBSlKAUpSgFKVrbS2ikETyyEhEGZiAWNvAAk+ygNmqnvbs27XH1x/jX8RYV7X0hYZ9IbyHkCQvmCcw/u1H4veGechci9Hf6qszA8jmvbTnpwvVqZRtFb/Izz0Nejhx2Vu4yGzE8jrwtbt/rwrSfFoNMwPhr3cqgzPvRnw8v6519F+eW92tYEC17qCCxN7WBI8bDhWtNtJV46eJC/wCtRku8Si9j5LmPm1VsE1a9iRcqbjuNiunsJHtrUlkAOoGvtHtAqDfbLHQKT95jbyFeGxEzfs+AA/1qbJJDE7RyWOV5F5hGVTytYuQD4aePGsuG31wwFpExEQH2oiy8tbxFxUQuzXbjc+01tYfd5uPD+u2ubLwyyy1Ns3x5nBVRP4Pbuz5rBJImJ1sGAfyNmFbMuy4G9V3W/YwP8QPxqA/3Ujf6RVfxQMfYSPnWsd3cKtxHNNHlIzCCZwFNr2YLdY7jttVVw+WPdl6lu0xvvRJyTdkk9WcHuZSPepPwrGd35V1Lxkduf/8AVqhcVvnhIAAHaRuYzmV+zipKE6cC6/Kq/tH0mSNcQoF72NvJUNx/6hreCyLvtGc9D7qOmR7XjhUhg6qLjOcuU94s2b3XrPDvJhmCt0yqHAK57x5gb2sJACb5T5HsrgmN288r55gXbgpJy2HYMthz42vU9sm+OeOF1yEXYLYDqKC2YXUcS5HPjw0rSeTSnJ9CsYOTS8Ts0uPiVSzOgXmxZcvneorFb0QAXVi409Uez6xHuvVf2ZuVgoisjwyKykMpzumoII4EA6gVOSbHWY/mJZVk+r1Y5FB7StlLDxauXH+oYZ9aOjJwmWHSzU/2zNIOpFkvwLfG5tb+7UDtLACQ/pGIYqdOjjJse48vhW/vDhujzWxUc3WtkU2IuezVdOJ1B7idKgpHsQNdezu7fcPbXoQUJrUtzhm3HZmTJhY0CRQAAC3XJJJJ48c3E/atWXZW6eIxT3iw8skfAuhiVQb8M8rDhodA3HvrSce7+vn767L6KF/7PU/akkPdocvyq09lsTD2nuQWwtxMThGEiYHBSOOcmMmeUaEdUnD9Gh1Nyqi9Skm++0YAem2PNlUkA4eaOYFRzCgBvYQPPSr3Suc6DW2ZjemhjlyPH0iK+RxZ1zAHK45ML2Ir5W1SgFKVqYza0MRs7gGwNuLWNwDYa2uDr3UBt0qCxG9sQ9VWf2WHv191aE+9cjeqqr5sffYe6ppkWi2VhnxaJ6zKviQKpkm1Jm4yN7Db+G1YVfWpojUW2TeCIcCW8FPztUTtnaK4mF4SpySKVbrENY9hHDxvUYrV6vU0RZoYbdnCJbLBGbcC69IfN7m9ed5saUw7hSQzDILGxF9Li3CwvUiKhN5MMzZfs/OjKsp67RdVy+sb3uxLG9gOZ7qwvNK/12HcNPhUzDsBjyrfwu7pPHSqUyCnJhGLWJ1qXg2N3X9mlVzaW+HRYqeIxKUikeMWPX6jZLm+hJIvpbjbWt3C75xvYZ2BNgFKHMSeQHM8rC9Skg0yyxbKHPT4dnnWcQxIQGIu17C41txt22uOVVPaG8pj9ZchtcdM2Um/9mt5Rz4pbTjUBjt8nOgd2Guijok4c/Wdv8F6nZCmdCn3jgj+qQubLmYCFOfBpyue1jcIGPdUBjvSIg9Ug2uLRoXPdaWbIo9kb/OqLhIJsXLZAGYLcksBlUEAks5uRdhxJ41NQbqRqgafER3PBIHEkrjNluEJBUKQQefVPhS2+ROy5mLaG/E8gIAABAHXJlJt+ywEQP3YxWouExeLtfPIBwDE5R92Mer7FFWPC7Njj+iwwB+3iDdj35FufMVlx2MWNbT4gqCNI0/NgjuRLsR5cKusbe7KdouhX03UKG+Inhi/YDF5PDKg0862MDsFCQXjkRdb9c9awI0Vusb9wvU5s8Q5Q8QWzDQgWJ15sete/InlWwTxtz/rX31tHEijmzVw+BjjA6KFEt9YjXz1Y+0g1I/kmKbCOwmIhV7uqnIXJeNSbqLkAyRizNwvxtWuRXzFbbEURjklCRk58hI1bTUD1j6q6DTQHjUzhaozhzNHA4JoGLRu6X45HZbntOUi576kztSdkKdK2VvWF9WtyY8WHcdKrGO3zQA9Ghbvbqr5cT7q29l7nbYx4uFMMR+tIehT2C2dwfAisZLFfJOjeKyVzo2MZtqGLRnGb7K9ZvaBw9tqicNtt8ViYY4UOrEWJF2uANReyjTiTYXvytXR9g+gvCxWOKkbEN9lbxRe4528bjwqd3pKYDCoMKkeHzyhOpEttY5GvbKQT1RqQamMpZJKK6kOMYK+ZBbA9HWIeRWlmVbE9SFFfUC/XkxClT4dHreuy4aLKijsAHADgO4AeQrkPo02i821RnZmthpipZiSLyQXAXgo091djpxGN45aWzTE042hSlKwNRSlKAVzf0poyT4eRSVLI63FweqykC45dc6V0iq7vluscbGgVwjxkkXBIIIsQbHTkb68OFWi6ZWStbHM8LvE4sHAccL8G8+B93jUxhNtRPYBrE8m0PgNbE+BqE2xu5icL9NGQv2160f98er4Na9R2WujSpcjDU1zL2JayK1UrDY+SPRWNh9U6jstY8B4WqYw28Q+upXvGo8uI8jVHjaJUkWLPavoetDD4tXF1YMO7l49h8ayNilX1mUX4AmxPgOfsqhdG5mry+tY1zGxCMAeBcdH7ns58QprW2v00cAkDIA0nR2CsTfKTcO1gRpb1O3WqqcHPs7Wrwvf0Jaajq6G4I/6/rhUfjt4cNApLyLZeOW7W8coNvbVZx07yDrsWHYTcacDl4X77VB7cX9Gn/dufdeul4qW5isl8in727RixGNnmhuY5GuMy2JuoDG3LrZiPOsWycU8bMyMVZo5UBBseshOh5arUdABpxtWdJOtblr8CPnXG2bGv8/f415Ar1W5s3BZmDMjNECA1myE30yhiDbvNjbXnUBG/sPd3EyKZlikMRDLnCkrcWJ4DgLcTppxqbn2v0crxQRRxm/NmVRcA2ARbsBe1y1dd3awSJg4URcgaAScLKCYQpUHQFmLg31v1+YFuYf7DjkIkNwzamxYajq8AbchXTCMqqPMyk1dsjMTtPEKLMY0uLjIGPjobW86jJ4WlDP0ZewJzsAdOOl7A9gAuatcuz4YwHlyjLoGkI08C3yrGokxkckeCw8uJLqyZ1TLEt+rrI9hfXQc6Sg/3yEWv2oxbJURYdTIyqAWubgL65FuWunKtTGb3QLpGGkPhlXzOvkK9N6NcQShxckWFstnDt0k18zG6wxk2BuOJVeenORw+E2Tg7AQtjZBa7TNlXlfLCgKhePrljrUdpKqSDhG7kyuS7SxM9wkgiHYFZdD+0Ax+FR2y9g4ieZkhSTESg2bICVHLrs3AaH1rDSup7N25sNzebCpE5PBsKrDzhVhbx8q6LsOXDNEBhTEYlNrRBQqmwNiqgZWsQdRfUVi3J8zRV0KD6OfRpPhsScTixBfIwRFs7K7sCXvlyqQAQLE+seFdMK1kFfPxHxqpY8NVL9KB/R4f34J1twil18yKur1V9+thzYqKJIQpKyZiWbKoGRl10J520Bro4ZqOVNmeVNwdFd9EEF9oO2nVgcGw5tJEP8ALf212eqN6PtzRg3dzK0shQKbALGBcHqrqxPVGpOvYKvNX4rIsmRyjyLYYuMKYpSlcxqKUpQClKUB8K3qsbY9HuFmuUHQPrqg6pOvGPhz5WPfVopUptciGk+Zx/a+5OKw9zk6RB9aPXTtKesPYCB21Biu92qF2xufhcRdmTK5+unVbxPJv+IGt45vEyli8DkmFXrA/ECr9uUAsU7KgLhhbQA6qOdr2uCfOorG+j7ExNeO0ycrWVx4qxseXA666CsOF3sj2cswmSQswjZUQKW+tqSTYD8D2Gr5WpY3T3+ZlFOMtyypsyVyb3FzqQATfmbmyn2EmvO+2FC4JVUeq6W8TdfaST76h9jekaHFQZoZRGY9HiYATKB23vmB+0oHHka3F35wcX0mZpAzANYM9ibgBmPC1hYdlePwPA4uD9uPefNvmdefNLLs+RXcLuhi5hdYioPOQ5B5HrW8FNTMXomV0KzzaMCCqLYWIsRmJv7hW62/vSfRYad+/VR5gZffUftDebFgFvyVrdmcu3iQrk29lem8zkc6SXQ1MZ6BdmEfSzRkc1dAPaGUiqdtH0EzK18Li4Zhc6OGjYDlqucE+VSk2/0vERpWo+/eN+rII9OSKfjxqvZsnWbewfQTGjqcbM0g4mOEFEHc0rdZh4BeHGvmwNgIjbRgRFD4aUCJyquyxO0rqAZAbjJ0d739aqhtneXbbg/psjr/AGZETf4Ap8iaqGO2rM0bRTZmcyCUtIWMhITo7HNqdLceyqNUWXtHYX3S2pD18HiYmVtehKtCNdeqLtHm14mw52rW2XuHtXEWzGLARC+pKzzHwCnLlueZU6c6qXo230x35ZhsMcQ7Qu4Qo9nsLWspcFkGg0Uiu9xTPYAnQW0GnmeJprktrDil0OePsTY+CZukR8fiUJVnxDHIGB1GU9W1+xW8a1tr+kmZlKRN0aAWVYx0agcrH1vI27q095HvjMRc/wDfSDydh8BWlsbZSTzwxsB+cZFOpU9YgcVrbQkrMXJt0Q8uLmlYKCzFuCqDr26AZjU/sT0bYzEHVejXnwZ/CwIUH7zA91dV2Pu3gMK0cQydJLey+rnyqb6E3k0HBi3A9mlP3H9I+KxW13wzZBhz0uVAmR4+jByoLEa9t76gkW0ty6pT8vm/x9Tfs1HmRG927GA2dEqPiMuMbKyR9d2dSwU5ioCRjiQbLqranlbvRif0WXumI/5cZrmPpB2Viv8AasheKbobRKjSFnARY1y5pbnMwa9zmN2vqb11D0ax5cNJ++P8uMVqrWOirS1bFvFfDxHiPjSnP2j41kXPDVjNe2rExoSb+xh1nPYF+f4VK1WMLtkRTwRFbnEu0YN7ZejikmuRbUHJb21Z6siUKUpUkilKUApSlAKUpQClKUAqh78+jxsUQ8JQNrdWJUDMSWsQDcFjcqRxLEEXIN8pQhqzjzeieSFI2eZApKmURqc+fLlIErDrrppcC1zoeFSuD2fFg4ZGXOwAeV3Y53OVczEWsBovBQB51e94Evh37sp8mFUzGLmjkX7SOv8AeUj51FblWjHsjeHCzq7RTLIFF2C3LjxS2YD2W8q0cbvoi/RJm720HlT/AHSgxGGw0yqiEKrSTByGjUWOjZlKALmPVNhYdUg1T9u7XEAdulTHRKPXVR0gNrLmljy3H7UiMOwmpVNWtvn8/wCkRJVsmY9tbUkxD5ntfhcKB5kan21G5yOI9v8ApWLBbxwy658nMh+rb/i9U+d+6pvE4AocrqVbsIsbdtjxHfTVJcmZtEbGQeBv8fKk+HV1syhh3i//AErak2SrC9rcwRxrQxMM8fq2kXsPHz/G9arN/JFa8D5uvsONNoYSRAVKzx6XuNWAPHUca7mtcV3c2kGxmGUqUYzxaEf2i8x87V2oVlJp8jVN9TlO862xmI/eyH/GxrT2VtAQPHMQSIislgLk5bNYAkAnTtFSG9n67iP3jfG/zrQ2XBG0kSyfRsyK9hfqkgNYWN9L6WNdUt4/AwXe+Jfd29vYTG42B5BOuJs5i1AiNsxOikkNlDg/VOvaK6GNmw9J0vRJ0moz5Fz2Oh61r1V9z9ysLEY8VGkyEp1I5WVjFcFTYi9yRfUsdGNuNXGvPwQcY+0erxk8MprsbpLr4+XkUb0sD9EQf2i/xpWD0fRkYZyQQGlJGmhGRBcHmLgj2GpnfTBpK2FjkGZGl1FyL5QGsbHhcDxrdjAAAAAA0A4ADkAOytlP2XHz+yOHT7V+X5PdeTxHiPjXomvB5VQuY2NYXNe2NYJTUAwQOPy3CD/xDD2Rqv8Anq5VAbF2fG0glYXkiDKhudBJlz6Xtc5F1tca24m8/V0ShSlKkkUpSgFKUoBSlKAUpSgFKUoDS2yt4JPuk+Wvyqnqo076uu0BeKT7jfA1yfeLZ20HkY4eaHoSoXonOWxyi5v0bEsTfUMOVQVaI7buPtsbCINOkYJJqQbLH0uTT9oKSO7vqlCQ+3Xv0PEEHiD2VKz7rYuCG8j5okJcqLEIWJTMGzliOtr1RoeVqrEuHkkFm6vG+tl4m2UKbtpb1iK5M7epb0qPov0uOGWCerF2kpOuXLbx6b3uYcVsxelvhW64ALJcHKeBKX4qO/UX7qtO5GCxU8ckEcoaXD2YYeYiRGjIsGjDENGASASjc001rU3T2PEJstruyERkkgCS6kAhbdUqHXyqxvs7FnFflGGw4w+Jw8aypGuVlmUExyR9Unquigqp1vn4Fga3xTco2meXxuFcPk7OSppK1dq/f41zrY2HmCC2IifCEaFjeXD3NgLuB0kNydM6kd9fMTgLoHsDGxsJFYPGb9jqSPYbGrfu/vbgcV0aCRS2IkzRxnOZFDQgumZfo2DI97GxsO2s+O9GUYdpcHI2GlbiUOUNx9ZbGNxqdGXX7QrVO+a9Px/b9x58oLocxw+HyYzCHsxOH/moPnXYrVz6fCzxSK0+HGIWORJOkwnUkDRsH60DXVgSACEK8dKt+yt5cNiDaKVS/ONrpKttDeNrNppwuO+oULWqLteW/wDnxG62ZQ97h+mz/vD8q97kbNabGQBbDI6SMTyEZz2t2nKV/wCled8DbGz/AH/kDU16Lz+lj7p/+2umbqFry+qRjFXI64KUpWJuV7eY/nsH+9b+A1sKa1t5/wBYwX72T+S5+VZwaxrd+/7InwPRNeDxH9cjX0tWMnUe34GpB5Y1ruayOa15GqATW7w6jn9q3kq/jUtUVu6v5ontYn3KPlUrV0ShSlKkkUpSgFKUoBSlKAUpSgFKUoDxKLqR3GqUsYNqvFUgJY27Ljy0qGQzTxWCVlZWF1YFSO0EEEeVcv2xsB8NJkc9U3yOR66+z644Eaa68CK60V1Piaw4nBpIpV1V1PFWFwe+x599ZTxxyKmdfBcbl4PJrxfFPkzk2y0IlUre+trangRoBz1q/bo7wR4WQpjBJFIx/NvJcBh+yx0OumUHNf6vOpvZ2xIYr9HGqXtcgXJte12NzYXOlbmKwscqFJEWRG4qyhlNtRoezt5VbHBQVGfE8RPicss0+bJfZGzMKjSywJEGla7siICTYDUgX142PMntqRhitfrE3JOttL620AFq52N2psP1sBOY7cIZizxAaaI4/ORjT1esv7NbuF9IjRHo8bEcNIdFZrdEzW+rKDkftIuhA+qa1UfDf3fjn9V5nMWXGbvRv6t0NrDmvlyt3EWtVR3o2Asc2DlIHSCeJbi2q5olOpF9Wa/bddOJvcY9sJYFmUBuDg3RvA1A7/v1cGwII/KsPqNRY4iGojiipqSW7a3+KsnU2tLOfb4/rs/3h/CtTXow/Wx91v8AP+NQu+B/TZ/vL/AlTHowP6YPuv7s341tP/n6fVGEO/6/RnXqE1rT44Lw6x1GnC4vcE246HQXOnComXFu54dXS1wQpJGbqqLlrDTnrqALVRKzU1t5MQGxGBKm/wCdlF//AC0prcU1EbxRkYjZua9+ml4m7G2DmFzqeNu2pRTWclRY9XrGT8D8DX014J+BqgMbmsBHYCT2C9638NsxpLHgvafkOdTeFwSRiyi1+J5nxNSkTRp7Dw8iIQ4ABNwPrd+bl2WHnUnSlXJFKUoBSlKAUpSgFKUoBSlKAUpSgFaeP2bHICW0I+sNCLdvaPGtylAUWadBIyBw3CxHqtcA9U8D7DWRasWJ3cgdsxW1/WA0VvEfhXqbYUZACjJbhbh7QarRWivqa9Ka2MVs9ozqLjtHD/SteoJPV68zRK6lHUOjCzKwDKR2EHQ0r7ehBXH3RaDM2AmMFzcwveTDHW+i+tGb8wTbkBUPtbb+JLYWDEYYwt+VQHOvWga08bZklJ6xIQWTQi57gL2DXw9nu9tbLLfeV9f98fiRXgc03xP6biPvL/LSpb0bH9K0+xL8/wAah98P13EfeT+XHUx6L/11fuy/L8avPuen1RjDv+v3OnQYctwUBdNbFRYCwsuhNuFzpzFwbVuxYYL3n7R4+HYB3Cw7qzClZmtlT3wP6Vs799N/8TEVtq1am9/63s/ukmP/ALWepPBbOZ9T1V7xqfD8ao9yyMKoWIAFzUnhNlAavqezkPxrbgw6oLAfifGstEiwpSlSBSlKAUpSgFKUoBSlKAUpSgFKUoBSlKAUpSgFKUoD4RUdi9jKdU6p7OX+lSVKigVTEYZkNmFvh7DWC9W+SIMLEXFRGM2HpePX9k/I/jVWiKImvjGvrRkGxBB768GhBzXfH9en8U/kx1KejVj+WqAbEpNY8bfR6258ai99FtjZj29Gf+VGPlW/6NW/7Rj+5P8AGGuh7wMI971Ou7LwQgiWPOz2LdZzdiXZnI8LsQByAAHCsO8OLKQNY2ZrINbHU6kHkbXqvssmIxRZurHGzBidFRQFtY8A18wINtbHgKkZse+Jky4dB1Ljp3ByIToco0zPpwGo1vluCfOWaWaEoxTj0T6+F1sdmjTJN7+JrvMs2LwIkFpVEsgU6G4jePNl7CHvY8Mwq3VG7K2HHCS2ryNfNI1i5BN7X5L3DxNzcmSrpgmlu7ZVsUpSrkClKUApSlAKUpQClKUApSlAKUpQClKUApSlAKUpQClKUApSlAKUpQGltSOLIWl6oX63MeH4VVWxS5iBcC/VJt1hysRpfu76uxFQ+L3Vgdr2y345QNfwqrRDRzHfHd2eScyxoZAyrcICzLlQA3UC9tNCL8Kitz8f0GOiYqxYiVFQK5YsTCbFUUsNAdbWGl7DUd2w2FWNQqAACw8tBftr4uAjEjSBEEjAKzhRnYDgC1rkC/CtVLamU0U7IOPY0uJs+KJVNCIFI8pGBPtCk9mYqStWCKEKAqgADQACwAHAADgK90rJRSNBSlKsBSlKAUpSgFKUoBSlKAUpSgP/2Q=="/>
          <p:cNvSpPr>
            <a:spLocks noChangeAspect="1" noChangeArrowheads="1"/>
          </p:cNvSpPr>
          <p:nvPr/>
        </p:nvSpPr>
        <p:spPr bwMode="auto">
          <a:xfrm>
            <a:off x="809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8" name="AutoShape 14" descr="data:image/jpeg;base64,/9j/4AAQSkZJRgABAQAAAQABAAD/2wCEAAkGBhQQEBUUEBQVFBUVFBUVFxYVFxUUFhYUFBUVFRQVFBgYHCceFxkkGRQUHy8gIycpLC0sFR4xNTAqNScsLCkBCQoKDgwOGg8PGi8fHiUuKikpLSotNSkpKSksLCwsKSwsLCwpKSosKSksLCwsLCwsLC4sLCksKSwsLCksLCksKf/AABEIAOEA4QMBIgACEQEDEQH/xAAcAAEAAQUBAQAAAAAAAAAAAAAABQECAwQGBwj/xABGEAACAQIDBAcEBwcBBgcAAAABAgADEQQSIQUxQVEGEyJhcYGhB5GxwTJCUnKS0fAUIzNiorLh8RUXVGOCwiRDk6Oz0uL/xAAbAQEAAwEBAQEAAAAAAAAAAAAAAQMEAgUGB//EADQRAAIBAgQDBQUIAwAAAAAAAAABAgMRBBIhMQVBURMiYXGhMoGRscEGFCMz0eHw8SRCYv/aAAwDAQACEQMRAD8A9xiIgCIiAIiIAiIgCIiAIiIAiIgCIiAIiIAiIgCIiAIiIAiJHba6Q4fB08+KqpSXhmOrHkijtMe4AmASMhtpdM8FhnNOviqFNxvVqihhfdcXuPOeOdOfbRXrOUwLNQoZSpeyis5O976mmOAy2beSRew8zaoeeu89995/zJB9Sf7ydm/8dhv/AFFlJ8udZ3+piAfZEREgCIiAIiIAiIgCIiAIiIAiIgCIllSsq/SIHiQPjAL4modq0+DZvuAv/aDNett1V+qR98pT/uYH0gEnE52t0rA3GmPN6n9qges0MR0vPBmP3URB72LH0gHYxIbo9tw16DVKmVAtR0vfSykAFibC+vdGJ6WUENgS9vsgW95IB8pDkludKLeyJmQPSXpthNnAftNUK5UstNQXqMBp2VHC4IubDQ66GamK6Wu2lGmF/mc5v6V/Oc1t7Y37ZRqriDnd10YjVGFyhS26x4DmeZlbqpbalsaEnvocr0l9u2IrIUwlMYcEkdYT1lXKd2XTKjfi7jxnmmJxj1GLOS7EkszEsxvvJYm585ZWpFGKtoVJU+ImMy0oGe/6+MwqbG34fyMuPMaHlzmzgNj1sUbYejVrc+qpvUse8qDaAauvKVk9/u72l/weJ/AZWSD6viIkAREQBEwYjGKmhuSeAUt8BpNKrt5Rw/EyL6XJ9IBKRIGr0k5ZR4B2+IUes1KvSJzuLeQRP/sYB1Mx1K6r9JgPEgfGcdV2w7d/izt6Agek1ziqnDTwCp62B9YuTY7M7Tp8GzfdBb4CYKm2lH1T5lV+Jv6TkHrsfpMD95mb4AznxicVi670ldaKLazWuzgj6g5jjqLab4uhY9Dq9JRwyD8TfID1mpV6RtwY+QVfjmnO0ehtGwzmrUPNqtQX8kIAlKXRgUagelVqga3R2FZCLbj1gLDWxuDfSCCVq7dZuN/Fnb0UgekwNi6nBbd+RE/qYX9Zieqw0JI7r2HppMDTjMd5S+viahHbqD/qqM/ogYSPq1QN7/hQD1ZvlMtUyOxJjMTlL2xKDg7feew9yKp9ZiGLzNkpgZtOypJIDXsWzMSAbHU6aSF21tUYekX3tcKg5u17X7tCfKc7QwFbq2qnqnqVbNarc79xsT1fLRgdLAW3RmVrk5Xe1j0Rcbl/dh1fI2Yrm7Ks5vckXAJsRrrpN2phwTmPDhw8bcT3yFw2Lw1LAoUR7oAXpUqQBNUgZjZAFzFgNdBYcABbRxGBxmJKOa/7OM6haAXMCptfO97u1jysNbW3nG9XuepFWSVjs8MygXYzF1z1DakpYnRVG8m3oNDc3E5vamHelh67riGVaNPQ5QQ1UHc2fMchuq2GtydeEneiu16v7PTqoqZ6lMEsVJy8GVADYDMD3nTwkbJX2K5uztzPFNubRFfEvlR1YHIQ4s5YG2XJvBBuLHWdT0b9juPxoDugw1I2IatfOQeK0h2vxZZ6ciVOtasOrp1als9RKVJKjWFhmcLmOnMzPTaoGDddUJH87N6brS37zFaJGN0pSd2y7o17G8BhFBqUxiqm8vWAZb/y0/oAeIJ7529GgqKFRQqgWCqAAByAGgmhs7bAcWcZW/pPhy8DJOaYyUldGeUXF2YiInRAiIgCIiAcr0hT98e8L8JHqg438rfr0kx0hX94D/KPiZFWkgsKjl6/laWnwHumUrLCsAxMTzmJpndZq1TbiJyyUa+KqWEhazEMCDYjiN8nHwBbXN7h+Z+U0q+yO8nxP5WmOVeJqjSZMbG22KoC1LB+fBvyMmLTiaNPqzuHunVbPdyvbBtwvo3hbeRLaOIVR2K6lLLqZMRhQw/WnhI47OY31W3nf3f5kr1o9+7vO4yG2ltZaVU5lZyFN1pgHW+gzFgubxtv8DOq8ZtLs7X536HNOUU+8G2XzZvIAfGa1bZC8ifFj8hJvD7RpG3bQE2Ficpufq2axv3Tbagp3gTFPPHSRpi4vY8n2q1PFCpQRVSpSrX7V75qTEBt30GBPhmHnrbI2uSDh6hF0Jor9GzdWLdWxtqwA0YaMB9rQ9x0m6DJXPXYY9ViF1DA9lrfVqdx3X325jScZgegWNNTrBhlRgxa9SrSC5rmxATM3K00U5U3G0vX9yuamndehiwKVKXaVje25rMB8CPfMlbpsUcXKZgACKd3tY8CNVuPH0k5S9muJe/XYmml94po9X1qMoHukhhvZdQAtVrV37gyUlPlTS/9USnR3OoyrWtc4vpJt18ThWp07qHdDksQSA4cli1r6jXdO96A7Tp18EiqCGoBaTi4IzhAxKkHcb7uHM7zs4boDgkPZw1NjzqBqp/90t8pMUqFOiuUCnSA+qMtMe4WEpnUi1lijpRlmzSZcFHBfSXXNtwmJsfTtfMD4An5TRxm2QB2EL+JCeuvwlGqLCRJ7x7pI7J2g2dUJzA3Gu8aE6d2m6X4bYClQSx1APZAG8X75IYbZdOmbqDccSSd/pNVOlUTT2KJ1INWNqItKzcZBETWr7SpobMwvy3n3CAbMSPfbScAx8gPiZr1Nungo8z/AIiwMe307SnuMicky7R2k1S2YgW+yLTRL+fjrAM5YDiJbmH6BmA1OUxsxgGd3E0cYwINrzKRMtLAM3cOZ+QglEXgNrlWWnWIBNlR9yvyVuCvw5NwsdJODCZu7y+UtTDU6ZuAGbmbG3hwHlrLMVtAL9NgL7hxNhfdx3TJ92gndl/bSeiMq0qdM3AzMOJ1I8DuHlNHHbROYAkAX1G64+P6Mhcf0rpg2FRF7gwd/ctyPISLbbVO+gqNfiEI95qFbyqrUzQcKa0fNaFkIa5psn9vbTq0qJOHpGq2YDIlxcHTMwUjMBpodNdQQJxdXYW1MdUBqgUFG7MyqEHJUpksPAKo8Jnx3Tp8OpK4R2t9qooFueVVa/vm10d6a1caOw1Kk3FFTM1u41GIYd4XxtxqwlOtQpZL5vF/2zqq6c532MdP2VYkNdcdbmQtZW8gH1HiRO46P7JfB0MlbENX7RbrKvZyghRkF2PZupO/exmhTpVGH7ytVPcHNMe6llE2aWwgdQmY/ay5j+I3PrNDjUmrSZwnCOqJI7YpXt1qnuS9T/4wfWWPtxeCVG8lQf1EH0mlUpBSAzKL7gSDyGoF8upA1tqQN5ly0U+3f7qk/wB2WQqBLq21M3+2m4Ig8WZ/QKvxmGptZ9e3b7qqP7sx9ZkWhT5MfFgB7gL+sg12+rFgi4ZLM62IrYuqclR6f8IWsSUuAGNgRcgyxYdFbrG4+0C5tmZu7Mx/pGnpMtLBORfIVHeBTH9VpE4vF45zlonEZbXJC0MCl7EZQKgNUC9jflp3iV6O4arSpMK5z1Gq1HA6x6+VGy5EDuAzEWPCxvOo0le1iHUZnXZ54svlmb+0W9ZeuFQbyx8Aq/Et8JK0tmVqm5CB/N2R+fpN2h0XP/mP5KPmfyl6hFFTm2W9FaxzVEF8irTIBOaxZqgNuQ7I0Gk6KamB2WlG+QG5ABJJJIF7f3Hdzm3JORERAE5bbC5a7HwPvUa+npOpkftfAdYt1+kvqOI/L/MlA5/rO+WsZh3S4GSClRZiKzM0jsdtinS0Y3Yb1WxI8bkAeF5ANm0yU8KT3Dv+Urh8VTZA9M5wwuCPP3G4ItvuDMWJ2iAbFhroAL9o919W1PhIbS3JSubShU7z+vITHUxBO/3TVGKvwPpK9cOXr/iQ5Cxez8pq4jCBwQRe/A63/OZjirbgo8r/ANxInK9K+krIMoqFQd4WwuLjeBvHCcZk3odWsS56NBR9HKO/sL62E0sThqFP6VRAfsrd2PgEB9SJA7N2nXxQVcOpc5FDNvIOUAl2OieZvynUbK6FqvaxJ61jqVF+rv8AzX1qedl/lmaviaOHXfevRblsITqbEFh8TSxN1TD4qquvb6taaX5BgzkHyG4zFs/2ekVhUs9E6H6SWJ4nItyb8QbA8b8fRDQ0AGltByA5AcBLqZ4GeDV4xVu1BKPRvX9PkbY4SP8As7kV/smuW1xFl/kQKfDQi3rK1eiqOLNVrMe9lt7ismbAR1g5yl8SrP25/DQ7+701sjk6/Q45syV3uAVs26x11tv113fK2PZuzcbQAFUpX1NypCGxOgAaw0nW1KgI3fKYwROocYqQ3lfzX6WIlhoyMOFwdSp9BGPPS1vE7h75KYXozUt2iqA7wNfeBYes18NiWpNmQjvB3EcjOnwOPWqtxoeI4j8x3z3cHxGnie7e0unXyMFahKnryOa2hs1sKwqFOvoAdsC4qJzawNmH603nodlV6NSmHw+XKeKi2vEMN4PMHWbs5fauxWwrNicEy07DNVpOQtF1GpN9yEC+vw1B9IznURNLY+0f2iglXKyZ1vlbRlPEGbsAREQBERAEoZWUvAOf23s7K2dfosde5jx8D8fGQ7YgLvBv3Wt7z+U7WqgYEMLgixE5+t0WLH+IAOHZJNu/USQc/idoNbsKB4kt+U8e6WYmstbqSxF99r9sknU21PhPoFOiS/WqMfBQPiTOL9pXs7RhRr06q0+rYio1U2BRlNsuRSWIIsFAucx13xcEH7OMUwwjUi9zTqGwuDlWoARaxI1ZX8Nec6DZGxQHZ6zGqwdzTZ9WVHObLfuJK+AHhPKsV0i/Y2YYJze2UuyqCwBv9ElrG/EkkDS8kehftPqU3dMc1SqjdpXFmamw0sBcAoeQ3EX4mYcfTqTpPs9zRh5xjPvbHrNWmPq6SNxO16FP+JXop96rTX4tOK6ae0OnWoNQwoYioLPUYFAFJBZVXeSQLEmwsTv4ebDD66D3cO/wleAhW7L8b3X3sdYiUM3cPZdo9NsGqkftNMm25Sz/ANoMieiGxxji9Wu10DAZV0LMRmsW3qoHAa94tr5kUCbtW58B93v756v7K3P7Gx/5zf2Uz85zxKtLD4aUoOz0195GHiqlRJne4LApRUJTVUQblUAAeAHxmzaYKFa4/Xul5e8+O7VWvuz17FzvMSnU+Q/Xvia+KxPVoW0JvYAkgEk2FyFYgeAJ5Ayq0qk4xWrex07RTbNmJyWJ6ROFvWxdChe9lpUmdgbaXaqTYZrD+Hca3CkEDl9s9KEL2WriayaatW6pW0IKlEVVABN75eAG69/YjwSva8rL1f0XqZHjIcj1YiWjhOF9nOMz1a46taYNOkQqghTlNRGbXeSd55jmDO6HznmYrDvD1HTetreqT8TRSnnjmKzc2Y7hz1Shjl42sBcam7D4yI2jtDqQCEZyb2VbAkKLtbMQCbbhvPCdB0eH7xvu/wDcJp4dBrE031b9EV4hrs5I2/2XEP8ASqBO5eXkAf6oHR5DrUZn+9Y+4tdh75LRPuzxC2nTCgBRYCXREAREQBERAEoRKxAKWlLS6IBYwnzZ7RukuLrYupSxN0amxXILhFG8FOakEENvII8vpacF7UegYx1MYiit8RRW1hvq09SafewuSviR9a4A+eKWAJ1PrFHDgE7r+k28XiuCzSDZdZINwbOZtxFvMnyExPYCyiy8b/Sb735Tbw22aajtMR/0t8hMGPqK92o9pspYixGg3kAjU2ubcgTDBp0MOHqpTZxTDm2dtwHf38NbDUXIFzPV/Z7gzRw9Wmb9jE1FudLgJSsfdPEmYk3OpnvXs/XPgkJ3lKRJ4k9UoufwzyOL03Uwriuq+ZqwrtVOlwvHy+c2JjpU8t5gwmCKO7s7MWvoS1rZmK2UmykKwXS1wovcz4uMMqalo16nsX6G2N8gel+zamJwq0aIu1SrTH1rADM5JygkDsgbt5EnpiZyAvI6HS+lid3iBLKNVUasajV7a/A5nHPFxOEwPsobQ1awAOvZVVFtxOa7mwO/sacbTpdkdDKWFBCud975VNQXTIy9ZuYb2ylcutxcjWWasx4HndiN/PS8oxPFgvgPmx+U9Or9oar0pxS9TNHBRW7LEwVNKgdQTUZchdmJOQFnycBbMzMNAdTe82B85gUjMtiTqd/3Tu4f6zOPnPKqYieIbnU3NUYKCtErJfo59N/uj4mREmOjY7T+C/Fpu4Wv8uHv+TKcT+U/5zJ6IifdHiCIiAIiIAiIgCIiAIiIAlpMqTNatXtAPHfa97P+rZ8dhV7JOauij6LHfXUD6pP0uRObcWI8yq7GdaPXVgUQrdL6GpclVyj7JIPa5KbXn01jMXfTTXTnodDfnPn3p/tdsXi8gH1gMugsxslNNdBlTKOQLGSDiKg4yT2UjmogpglyeyBvJAvYd+mgmDHYM02ZGykgC+VkcAkXtmQkX7rzc2DjEpVadRwxysrDLa2m8nQk+AhAxbX2cLCtSHZYjMo3Ix3EclPDkdOU9d9mFS+DQf8ALpehrL/2zltp4dDiOwoKV6K1DbVWLM6s2m4Nlv46750vs4yIHoo4bq0sdbkfvajAN32qCY8evwJe75ovw/5iO2iInw1dd9ntR2AmCpuTW2vj9Vv8zOJhqLdRpezaj3jj3290zT29zO0WXH2ie4f/AIlVFtyW7zYfmZfZu4e8/lK9VzJ+HwtMtv5/WhJZrmW9uO6/2TzmUfOUWmBuEutLYtJWRAk10b31PBPi0hZKbAr2dhzX1U/kTPW4VJLFwv4/JmfFK9JnRxLQ0rPvDwysREAREQBERAEREAREQC1xpNKuk3jMVSnAIDE0Z8/+0LY5o4yo2ZStRrjU3HZUHNpYG99159LVMLechtjohSr1Czr/AKQD582Rsc1r5Rrpu3ceJ3y/E7Lak4R7Lc2DHcCeBI3D4e+e1V+jdOgDkW3jOD6VYBWUjjAMeyaLUkylr2vproLkkDzJPi09F2NsRMOgOUCqVGdgBmJ35SbXIW9gO6cb0A2e9TqzV1yDrDf7IP7kNzJNj4LPRBPl/tBivZoRfi/oengae82ZVa4lZipnWXPUA3+PgO8nQT5l1ZVEmehaxfFpC1elmGDBRWRmZgoWlesxY7l/d3AOh3mbOy9rJiUZ0D2So9IioMrB0IDAqD3zp0JpZpp2IU03ZMkMw/WsZu736SzPyB+A9ZQ37h6/lM+eK2XxO7F+Y93qfylbd59JjQ99/h6aTLLoSbWpBbk8feZWlUKkFd4Nx5Ss1MQGz07GwtUBGtiTlyk25a++aKEJzqKMN+RxNqMW3sdvgsSHUMOI/wBR75tCRuyKeWmovew32tc7zpw3ySE/Q6ebIs+9lfz5nz8rXdtisRE7IEREAREQBERAEREASlpWIBaVmpiaAm7NevugHKbbp6GeZ7eS7W5m3lxPu+U9P24NDPP6+AWpiEV9xdAe9WdQ48xYSG8qbZKV3YnujGA6rDgkWarZz3Lb92v4dfFzJUCa219qJhqL1qmbIgzNkFzYkL2RcX1YSO6O9LKeOz9VTrIECm9VAgbNmHZsxvbL6z88xHaYiUsQ1pffp4HvU8sEoE0m+RXSKgtSmiOLq1encHuuy+PaANjykmD2hI7b1QBFJIFq9Hfp9Jgo9WA85kw1+XUtduZGYvaFKmWTKzZmzMtwEzc7c9B3zV2z0helhGqYRR1hqqD2C1rroSADckIFud9rb7Wj9p2WqwLC5N7XF7eG/fOj6MYNqdN2IYMxAHDsi5BH4iPKe06VKjSjVl3no7PZmuvSh2Pddn1Nro9i6tTDq2JBSoS91sFbLnOQsFAs2XLfQa8BukmByHmf0TLVViDawOtr9rXhcC1/fNBcelBf/FYhc5sSucaHKoYIqqGy5gSAQSL7zPG7KVaUnBWu/ZV+fRLp5mLMoJJ/EkxfjMk55+llPdQpVap55erX8T9r+mUTG4yt9EJRB5A1G97dn+mejh+E4mS9m3np6b+hRPFU1zv5HQkxhKYqVFA1txG7W0j8F0YdyGrO7n+ckgeC7h5CdVs7ZYpie7guFrD1FVlK7XTboY62J7SOVKyJXDJYTZExUqdplnvowCIlLSQUYy6UyysAREQBERAEREAREQBMNZZmlrCAc/tPCXnn/SrYtQgPRJR0OZWXQgjUWnrFbD3kdjNlhhugHieN29tF7rlpANv/AHeYG1t4ckDduAtNnCYLHONa7obaimqUv7FBt5z0xthrfRR4zKuy7C1h+vCYnhaEdoL4Iu7Sb3bPM9lber4GpkxeetSJ0qG71ad+NzrUXuOo4fZM7tDb2CqqVdhWU2JQU3qA2NxcFbXuBv5Tp8R0eWoLMt5jw/RGmv1RMdXhtCrPPrF/86fQuhiJxVt/M5NNti/7nC1G5FytP4ZjNgYnG1foinSH8ql297m39M7OjsamvAfGb1HALwHdLIcOw0Ncl/PX9iJYipLeRwC9Fq9b+PWquOWYqv4VsvpJPAdBqablA8AJ2q4UcpmWhNcUoq0VZeGhS9dzn8N0cReEk6OzQu4SQFOXBJ0DBTw4EzoljLssqBOkiGzIJWWEW3e6EqXlxWXxEQBERAEREAREQBKXlZQwBeVmMvGeAZIlmaM0AuImOouhl2eY2aRcmxqZQDYy7JeVdby6ks4cbnSdiooyj0R6ibGWGWcZSbmvlAhjYac5lKS9EneUN6GOmDbWX5ZfllQsjKc3LQsraXWidKJFylpQiXShktC5USypSvqNDLs3dKa+E6ILaVW5sdD+t0yyxaetzvl8AREQBERAEREASjSsoYBiaUmQiUyzk6LYl+WMskXLJQiZMsWixFzFllyLL7StosLi0Wl0RYgpaVtEpJBWJS8rAEREAShlZQyGCoiIkgREQBERAEREApKxEASkRAEREgkSsRJIKGIiAIiIBWIiAUMREgkCViJJAiIgCUMRIYKxESQIiIAiIgCIiAf/2Q=="/>
          <p:cNvSpPr>
            <a:spLocks noChangeAspect="1" noChangeArrowheads="1"/>
          </p:cNvSpPr>
          <p:nvPr/>
        </p:nvSpPr>
        <p:spPr bwMode="auto">
          <a:xfrm>
            <a:off x="2333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9" name="AutoShape 16" descr="data:image/jpeg;base64,/9j/4AAQSkZJRgABAQAAAQABAAD/2wCEAAkGBhMSEBQPEhEVFBIPFRQWFhIYEhQYFRYVFRQYFRYYFBIXGyYfFxkjGRQUHy8gIycpLCwsFR4xNTAqNSYrLCkBCQoKDgwOFw8PGi8iHyQxNSovLCkpLCwuKSksLCwpLSotLS00LywsLCkuLCwsKSksLCwpLCwsLCwsKSwsKSwqKf/AABEIAM0A9gMBIgACEQEDEQH/xAAbAAEAAgMBAQAAAAAAAAAAAAAABQYCAwQBB//EAEkQAAIBAgMEBgUIBQkJAAAAAAECAAMRBBIhBQYxQRMiUWFxsTJygZGhFDNCUpKywdEHI2KC8BUWQ1NjosLS8SU0RHN0hJOjw//EABoBAQADAQEBAAAAAAAAAAAAAAABAgMEBQb/xAAsEQEAAgEDAwEIAQUAAAAAAAAAAQIRAxIhBEFRgRMxYXGRocHhsQUGIjLw/9oADAMBAAIRAxEAPwD7jERAREQEREBERAREQEREBERAREQEREBERAREQEREBERAREQEREBERAREQEREBERAREQEREBERAREQEREBERAREQEREBERAREQEREBERAREQEREBERARE8vA9nHi8aUIAUHS+rEf4TOyRu0fTHh+JgertRudMfb/NRMxtP+zPsZfxM4bzMScIdn8pj+rf+5+DT0bTX6rj9wnyvOQT2Euz+Uk/a/8AG/8AlgbSp/XA8bjznHPQYHauPpnhUT7Q/ObBiVPBl+0JwWmJpjsHuEgSgYds9kQcMn1F+yv5QMMv1R7NPKBLxeRYpdhYeDv/AJpkEP1n+234wJKJHjN9dvh+ImWdvrn3L+UDuicGCxRNR6bMDkCEC1j1s3Hu0nfAREQEREBERAREQEREBOTG7Wo0RerVRO4sAfYvEyE3/aoMKDSLhukQHIWBKkMLHLra9p8zq7PqqbtSqDtJpuPiRNK6c2jMM7akVnEvptbfCnUDph6dWsbEFkGQC9wDnbUd2nKVXdXB4rBValVkr1xUFgjVTZRmvd7g53sB1hbidNdMsIUwWaoGR81vp5bWzak3N+P8WnNjv0qJSYKaGfML5qeIUjja3ocZSImWlsR3XJN7Kn0sFWHgVP5TNtriqbmlVSwtZkv928qNP9J9PJ0j4Z0XnerT099p1Yb9I1BwGFOpY6gg0iD7nltlvCm+vlZBiF7/AGo48xNq1VP0h/HjIBN/sPwIqAntUfg06U3zw5+mw8VMbZ8J3R5TQ8RPbSt7Q3vw7AU0rAPcHssNdSToNe0iRFQJVWoCwdKxYHKb2BJ+mGFhw9Ek90jBlfLRnA4z53sHZfyRmzFmDWNzUOUWJ1UDq8+OvLhJWpvOmbLTzVWHEKNPAudB7z4QlcKddWvlYEjiAdR4jlM5TaeKq1HWoxRMhuAl2fwNQ207gtpNrtsjkPcYwhL2noEihtz9kfGbF20PqxhKStPQJwrtZez+PdNq7RXvkDptPbTSMYvb8Jn8pXtgRny2nRxjvUcKHpIq99mYnTukrT25RPB/g35T55v1WrHGKaSKyJTAuzlbsSSbadlvjN27+2HAYVVWnYjLZ89+N+AFrae+TgfQRtWl/WL77eczGPp/1ifaX85Wk2wtuIPv/KbaOJSprZWXt6pGnfIwlZErqdQwPgQZneQDUqNtVT3AfGbN18UjrV6M3CVLd3og6HmNRGBORESAiIgIiIHlotPYgUfeitSfauDwdSmWFdSTqMrBOkYK4+kt14cNZaP5v4a1vk1G3Z0NO3utOLaO6qVsdQx5qMHwoICALla+biSL/SPCTsCmbzbkYEUqlZqTraxy0nKXa4sFHBbm3dKNT3WNR8tHpKQKOR0lSlU6ylBcnoBp1+HO3ET61vBhjUw7qurCzAduUg2+BnzLdupWbGYqoEPoqiB8yqbO3M8OqF4Tnvq3jVxnjH5dWnpac6UzjnP04RC/ovrdMtXp1Ygg3ykga3+tr7LSwHct+dceykf88sGFesCA1BVTQXWotlXgLL2cNBJIpOmmrMxx94x/Lk1NGKzzj0nP8KTu5umyYnEvUFOooWmqFkBN7Fr5Te2hsbHWSOO3coopxQR6dSkAXGGT5zhcdDYhxfuvbnLFTXKWIGr2v7BYfCarsDe490mZzyiIxxCJqbCS9qmZgx9Eu2Xs0UWkLvjslkwZ+TUyjCtTC2qOVKE264vZVLkA+estFakzPe4tp/Am/HYfpKJpDTNl1Pc6tw9kmLTCJjKl4uhiqC5qi2A4ujZqY8TYFB6wA04zSu2KulnuDz0tL98qRTlLqCORYAi/tkbjd2qNXrJ1GPFqZGU+sg6p+B75Ma9Y98Z+Ss6Vu04VtNtVO0H2SX2VWq1gxUKchUEXtxv+UicVu/VQZxZ05VF4cbXZeI18fGc+GoOtIPRqk3OrJVcg25Wubc+B5cpn1fUaejXOPp+3R0fTamtb3x655+ix7UxtTD0xUemCCwUdccbE8r9kh/58EatSUD1iSTcAAe+c+PrVnHQtUdjfqi9+sFJOXNpe2mvbOmj+j5sTSfLVuyWFn9Fri56yjTgOXukdN1Gnq6e6In1/R1XTamlqbZmPTP5dWH32VgD0dr9rEH7LLebn30pKLv1R25hIrYH6M2fEdHiKVSnTRWzFahCseCZWudb3OhtZTcDSWR/0OYEm7NXNuF6o09uW823U8OfbeO6E2hiWrNnFOoFsLErYHncHmLEa98jq2NWmhdr2U2ItrefTMNuyKYC06zgABdVpHRQFW5CAmwAGsq21KtBcW9HFPSaoOjKBgBdWDZSFPFuqb24aStcZ5nhra0bf8YxPzVChUxGJtlHRUswNze7AG5FuYPultw+NFNLu2YIhAGVBcgaE2A9wIHhIXau9mEp1TTRy5t9ABlBsLLmvqdeV7fCdmy9ysVjiKmJLYbDGxFIW6V/WBHVHrfZ5xa2VYjDDG7TzJh61VanySql6uIpUXKI17WKkkgXBF9bd/OxYXcrDvlxeCxlakzC4q06wdH7A9NgVNuzSWnZmyqeHorh6S5adMEBbk8SSbk6m5JPtnLsvd9MPWrVKXVTEFGNEKAiuoIZ1twLDLcdq3lFmWwamIyMmKA6Sm7KKi2C1UFitQICcpINiO0G2klIiAiIgIiICIiAiIgeESN27pSBvazA38ASfhJOR+2h+r/eH4yJjMCvJ0npZmysVJVjmA9EWUnVeF+epM7A/tmkIOwTMSKVmsc2mfnj8RBOJ7M5paeYmgrrlYXFweJGqkMOHeBBMuhknGbZpSasYz3BVtLNdLDrEjq9b6NvjeBC4/biCsymglQLca5bnhr6JOhuP406MFvHTGi4Zk5kJlI00Jtp3Sk4gg1CxqOtiSVyj0rEXJ46XOnbNXRE/8VUXOesaVkAUAaBCwubhTct29029lX37eWdtW2YrFpx8e0/93+z6QdrJWpuqhgcrektuA7QT/AnyvYe0XoqVIOSqUGYn0SNSbc7rmEu+zdo9LiSczMOibVmDNlRVprmIJBYhSxseLmQHyrC1lFN8wW4OiMDcd4B/gzHV06zxMcNNLUtXmqaXBMaqv9UN8Rxl33NS1Kp/zP8AAsgMDlZAyaqVsDry0568ucs+7S2pv65+6JStIpG2sYhe15vO608pe09iJZUmt6Ct6Sg+IB85siByjZVHMH6GnmXUN0aXB7QbXE6QJ7EBERAREQEREBERAREQEREBI/bR/V/vD8ZISlb2bVI2jhcNfq9DXqkdp0Rb+AD++B0gzMGV3ZO3qlSsab0wq2Out1a4sDfje593fLCDMdLVjUziMYnHLbX0LaNtlvexxGIVFzMQBcC57SbD4kRPWE8m7B6sztMRMWoAur63QMB1jbrWvdeB4CQI3G7tUKjl2Q5mNyQxGthy9k4TudhyxUNUBAB4gixvbiv7JljInoWW3SrthC4PdlaGaotRm6jLYgc7cx4fGfPsDhQlhqzaeN+4cp9crr1CO0SD2bsSlQAyi7c3PE/lLRfvPvRNc8R7m/ZVArQAIIsOYsdTfheWfd75tvXPkJCj0D7JN7A+bb1z5CUmcrxGEpERISREQEREBERAREQEREBERAREQEREBKbvZsN2x+Fxqi6U6dalU7swzUz4XzDxIlynDtkfqW8V+8IFQp4ygzfOUyykj01uCDYi1+2d6ODwN/A38p85xNBnxT0ltd6rAX4XLnjO6puviU1FNW70YeWhnROlXvLCNSfC9Fp5eUEtiqfKuluw1LfG4ma7xVl/pXHcVQ+a3j2PiT2sd4X0GZgyj0t7aw4sjeNMj7rTqpb6PfrUqZHaHZfgVPnKzo2TGrVb5kJWae+i86Lex0P5Tqpb3UTxFRfFL+RMr7O0dlt9Z7pyv6BkXUrWIFr35Dj3f6mdlDGLVo9IhurXsbEcDY6HvBkYeJ05n26zyP6n1tuj0t1YzMzjns6tDTjUnl3oOoTbVrHyk9sH5s+ufISCp/NjwHkJO7B+bPrt5CelWcxEse6TiIkhERAREQEREBERAREQEREBERAREQE4ds/Mt+794TunFtn5l/Z94QPkNE/7RH/Uf/SXpazcMgb1aik28Hy93vlFUW2j/wBxf/2SyPsBgCtOrlBYta1tTe+vW7ZfqN+K7MZ+Phjp98pj5WB6SuvjTa32lBHxj5RSbQtTPcSp+BkMKWNT0XV/YPPMPKeVdr4tR16Cv6wa1vHKBeY0teZiJr6xMY++J+zSZiI/SWfYlB9TQpnvCAfETQ262GP9FbwZx+Miqe3lvapg1BNtUyHxvYAjTxnWu2qQt1Ky6Hg1cC47s3P8ppa9qTjn05Uia2jPHq3Hc7DHk48HP4yubd2atCtkQkqVDC9ri9xx58JYf5wURe9SqLC/pX52+kp/01kLvPXVqqOrEq1JCGIsSCWsSLDym+je1pzzj4qXiuOE9u7/ALmvi/3zNY4nxPmfdM93mHyNdeb/AHzMVI1HMk2A4nXn2CfM/wBw1tata1jMzbs9HopiOZ8O6mf1Y8B5CT2wPmj6zfhK+hOWx5WF+3QSwbv/ADX7zfhPdiMRDmScREkIiICIiAiIgIiICIiAiIgIiICIiAnHtf5l/AeYnZOTa3zL+H4iB8cxlYU8cznglbMRzsGvLjh9vYd+FVQexuqf71phiNh0KhJekhLG5NrEntJHOQu193sPRQ1P1qqCAQrZv7r8ptNq2iMsoraucLbTcHUEEdoN/KZgyp0dxq5RK1FiVqKrqeqGswBFwCLGxhtnbQpfSq2HaGYfEMJTbXytmfC0jV9dQo85jX2ej8aak8uqv5SrYbbGLUEtlJJ5qt/whN6MQCCaXPXq1ALewkSYrPaTd5hahs6la2QaDWxI8jKtvIoFUWGgpqABfhma2p4zdX36AFmpgE/2lvgVkZtPbCV3DhgoACgBrnTtPtM006TE5lle0THCx7Ea2DUAWuWAB73PKb1pKrAAam5J8e2aNisPk6XOgzm/eXMjdqby5GNCiBUrE2C36qeseZ/Z8pjeI3TLav8ArCcduC+0+Gkn9gt+rAHAs2vhaUrZNV8hNUg1covbhm56+M24veTF4Wnh6dPD6Vq2UO12LXb0OjGq3FjmPYdJVL6Gz8AOJ8u2Ee/vtNaPxI1PkOWsxSsAumluWvnCWxahNzyHD2T1aml/OaOksgsfEzOtUBXQ8dL+cDLpiFzHnyEzNWwv28JrZ1bS/sAM8r6FTbQGBnUq2t3zZNOYMRre2trToUQAnsRAREQEREBERAREQE0Y6iXpso4sLCb4gUzaV8OV6RHs5sGWnUqKD2E01Nj42nPtvY9arTFNaTFmYWFrDnxJ0A8ZerRaBybIwhpYelSa16dNENuF1UA2PsnU66WGl5lEDmOGNrEgjvUHzmhtjUz6SJ7EUfGSEQITaWxaKoWCC4I7+JtwMhzsiieNGn9gD4iWrH0C6FRxuPgZX9qVPkydJVBCXtmCswHrZQco7zpGUYeYXCJTVaaKAgYdXW2rXPHvJkzU2HQLZzh6Rb63RqG149YC8iFDOqPTUsHZCpsQCuYG+vAW1nJsHbONqbUrUK6BKVKkTkABQEsppsKlrkspbny4C0JWOnsWkpzCmLjhqbe4m07bGZxAwF+6NZnEDDWNZnEDDWNZnEDDXumSz2ICIiAiIgIiICIiAiIgIiICIiAiIgIiICeWnsQPLRaexAREQEREBERAREQEREBERAREQEREBERAREQEREBERAREQEREBERAREQEREBERAREQEREBERAREQERED/2Q=="/>
          <p:cNvSpPr>
            <a:spLocks noChangeAspect="1" noChangeArrowheads="1"/>
          </p:cNvSpPr>
          <p:nvPr/>
        </p:nvSpPr>
        <p:spPr bwMode="auto">
          <a:xfrm>
            <a:off x="3857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5370" name="Picture 20" descr="http://csimg.shopwahl.de/srv/DE/000072571902202902/T/340x340/C/FFFFFF/url/scheppach-solo-hobelmaschin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838450"/>
            <a:ext cx="3671888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el 1"/>
          <p:cNvSpPr txBox="1">
            <a:spLocks/>
          </p:cNvSpPr>
          <p:nvPr/>
        </p:nvSpPr>
        <p:spPr bwMode="auto">
          <a:xfrm>
            <a:off x="971550" y="179388"/>
            <a:ext cx="7313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AT" kern="0" dirty="0" smtClean="0">
                <a:latin typeface="Arial Black" pitchFamily="34" charset="0"/>
              </a:rPr>
              <a:t>Was sind Betriebsanlagen?</a:t>
            </a:r>
            <a:endParaRPr lang="de-AT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z="2800" smtClean="0">
                <a:latin typeface="Arial Black" pitchFamily="34" charset="0"/>
              </a:rPr>
              <a:t>Wann müssen Betriebsanlagen genehmigt werden?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773238"/>
            <a:ext cx="7848600" cy="4319587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wenn Leben, Gesundheit oder Eigentum gefährdet werden oder</a:t>
            </a:r>
          </a:p>
          <a:p>
            <a:pPr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die Gefahr der Belästigung durch Gerüche, Lärm, Rauch, Staub oder Ähnlichem besteht oder</a:t>
            </a:r>
          </a:p>
          <a:p>
            <a:pPr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andere Gesetze berücksichtigt werden müssen z. B. Abfallrecht, Wasserrecht</a:t>
            </a:r>
            <a:br>
              <a:rPr lang="de-AT" sz="2200" dirty="0" smtClean="0">
                <a:latin typeface="Arial" charset="0"/>
              </a:rPr>
            </a:br>
            <a:r>
              <a:rPr lang="de-AT" sz="2200" dirty="0" smtClean="0">
                <a:latin typeface="Arial" charset="0"/>
              </a:rPr>
              <a:t>Beispiele:		</a:t>
            </a:r>
            <a:br>
              <a:rPr lang="de-AT" sz="2200" dirty="0" smtClean="0">
                <a:latin typeface="Arial" charset="0"/>
              </a:rPr>
            </a:br>
            <a:r>
              <a:rPr lang="de-AT" sz="2200" dirty="0" smtClean="0">
                <a:latin typeface="Arial" charset="0"/>
              </a:rPr>
              <a:t>Restaurant, Tankstelle, Industriebetriebe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AT" sz="2200" dirty="0" smtClean="0">
                <a:latin typeface="Arial" charset="0"/>
              </a:rPr>
              <a:t>	</a:t>
            </a:r>
          </a:p>
          <a:p>
            <a:pPr marL="1588" indent="-1588" eaLnBrk="1" hangingPunct="1">
              <a:buFont typeface="Wingdings" pitchFamily="2" charset="2"/>
              <a:buNone/>
              <a:defRPr/>
            </a:pPr>
            <a:r>
              <a:rPr lang="de-AT" sz="2200" dirty="0" smtClean="0">
                <a:latin typeface="Arial" charset="0"/>
              </a:rPr>
              <a:t>	Die genehmigte Betriebsanlage ist alle fünf Jahre zu überprüfen.	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AT" sz="2400" b="1" dirty="0" smtClean="0">
                <a:latin typeface="Arial" charset="0"/>
              </a:rPr>
              <a:t>			</a:t>
            </a:r>
          </a:p>
        </p:txBody>
      </p:sp>
      <p:sp>
        <p:nvSpPr>
          <p:cNvPr id="15362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681038" y="6248400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48038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AT">
                <a:latin typeface="+mj-lt"/>
              </a:rPr>
              <a:t>Entrepreneurship &amp; Management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BBA6-39B1-4688-B541-54A57D46C845}" type="slidenum">
              <a:rPr lang="de-AT" smtClean="0">
                <a:latin typeface="+mj-lt"/>
              </a:rPr>
              <a:pPr>
                <a:defRPr/>
              </a:pPr>
              <a:t>14</a:t>
            </a:fld>
            <a:endParaRPr lang="de-AT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Question mark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44249"/>
            <a:ext cx="1296144" cy="155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8229600" cy="1143000"/>
          </a:xfrm>
        </p:spPr>
        <p:txBody>
          <a:bodyPr/>
          <a:lstStyle/>
          <a:p>
            <a:pPr eaLnBrk="1" hangingPunct="1"/>
            <a:r>
              <a:rPr lang="de-AT" sz="2800" b="1" smtClean="0">
                <a:latin typeface="Arial Black" pitchFamily="34" charset="0"/>
              </a:rPr>
              <a:t>Wann braucht man eine Gewerbeberechtigung?</a:t>
            </a:r>
          </a:p>
        </p:txBody>
      </p:sp>
      <p:sp>
        <p:nvSpPr>
          <p:cNvPr id="3075" name="Datumsplatzhalt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latin typeface="+mj-lt"/>
              </a:rPr>
              <a:t>Entrepreneurship &amp; Management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2854-1EEE-4F89-A98A-8C04AA33BF90}" type="slidenum">
              <a:rPr lang="de-AT" smtClean="0">
                <a:latin typeface="+mj-lt"/>
              </a:rPr>
              <a:pPr>
                <a:defRPr/>
              </a:pPr>
              <a:t>2</a:t>
            </a:fld>
            <a:endParaRPr lang="de-AT" dirty="0">
              <a:latin typeface="+mj-lt"/>
            </a:endParaRPr>
          </a:p>
        </p:txBody>
      </p:sp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1068388" y="1409700"/>
            <a:ext cx="7921625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6036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036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036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036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036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e-AT" sz="2200" dirty="0" smtClean="0">
                <a:latin typeface="Arial" charset="0"/>
              </a:rPr>
              <a:t>Gewerbsmäßigkeit gemäß Gewerbeordnung ist gegeben bei</a:t>
            </a:r>
          </a:p>
          <a:p>
            <a:pPr marL="342900" indent="-342900" eaLnBrk="1" hangingPunct="1">
              <a:buClr>
                <a:schemeClr val="accent2"/>
              </a:buClr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	selbständiger Tätigkeit,</a:t>
            </a:r>
            <a:br>
              <a:rPr lang="de-AT" sz="2200" dirty="0" smtClean="0">
                <a:latin typeface="Arial" charset="0"/>
              </a:rPr>
            </a:br>
            <a:r>
              <a:rPr lang="de-AT" sz="2200" dirty="0" smtClean="0">
                <a:latin typeface="Arial" charset="0"/>
              </a:rPr>
              <a:t>d. h. Ausübung auf eigene Rechnung und Gefahr und</a:t>
            </a:r>
          </a:p>
          <a:p>
            <a:pPr marL="342900" indent="-342900" eaLnBrk="1" hangingPunct="1">
              <a:buClr>
                <a:schemeClr val="accent1"/>
              </a:buClr>
              <a:buFont typeface="Webdings" pitchFamily="18" charset="2"/>
              <a:buChar char="="/>
              <a:tabLst/>
              <a:defRPr/>
            </a:pPr>
            <a:r>
              <a:rPr lang="de-AT" sz="2200" dirty="0" smtClean="0">
                <a:latin typeface="Arial" charset="0"/>
              </a:rPr>
              <a:t>regelmäßiger Tätigkeit</a:t>
            </a:r>
          </a:p>
          <a:p>
            <a:pPr marL="342900" indent="-342900" eaLnBrk="1" hangingPunct="1">
              <a:spcAft>
                <a:spcPts val="600"/>
              </a:spcAft>
              <a:buClr>
                <a:schemeClr val="accent1"/>
              </a:buClr>
              <a:buFont typeface="Webdings" pitchFamily="18" charset="2"/>
              <a:buChar char="="/>
              <a:tabLst/>
              <a:defRPr/>
            </a:pPr>
            <a:r>
              <a:rPr lang="de-AT" sz="2200" dirty="0" smtClean="0">
                <a:latin typeface="Arial" charset="0"/>
              </a:rPr>
              <a:t>in Ertragsabsicht.</a:t>
            </a:r>
          </a:p>
          <a:p>
            <a:pPr marL="342900" indent="-342900" eaLnBrk="1" hangingPunct="1">
              <a:buClr>
                <a:schemeClr val="accent1"/>
              </a:buClr>
              <a:buFont typeface="Webdings" pitchFamily="18" charset="2"/>
              <a:buChar char="="/>
              <a:defRPr/>
            </a:pPr>
            <a:endParaRPr lang="de-AT" sz="2200" dirty="0" smtClean="0">
              <a:latin typeface="Arial" charset="0"/>
            </a:endParaRPr>
          </a:p>
          <a:p>
            <a:pPr marL="342900" indent="-342900" eaLnBrk="1" hangingPunct="1">
              <a:buClr>
                <a:schemeClr val="accent2"/>
              </a:buClr>
              <a:defRPr/>
            </a:pPr>
            <a:r>
              <a:rPr lang="de-AT" sz="2200" dirty="0" smtClean="0">
                <a:latin typeface="Arial" charset="0"/>
              </a:rPr>
              <a:t>Ausgenommen vom Anwendungsbereich der </a:t>
            </a:r>
          </a:p>
          <a:p>
            <a:pPr marL="342900" indent="-342900" eaLnBrk="1" hangingPunct="1">
              <a:spcAft>
                <a:spcPts val="600"/>
              </a:spcAft>
              <a:buClr>
                <a:schemeClr val="accent2"/>
              </a:buClr>
              <a:defRPr/>
            </a:pPr>
            <a:r>
              <a:rPr lang="de-AT" sz="2200" dirty="0" smtClean="0">
                <a:latin typeface="Arial" charset="0"/>
              </a:rPr>
              <a:t>Gewerbeordnung sind</a:t>
            </a:r>
          </a:p>
          <a:p>
            <a:pPr marL="342900" indent="-342900" eaLnBrk="1" hangingPunct="1">
              <a:buClr>
                <a:schemeClr val="accent2"/>
              </a:buClr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selbständige Berufe, die durch andere Gesetze geregelt 	sind, z. B. Ärzte, Apotheker, Notare, Landwirte</a:t>
            </a:r>
          </a:p>
          <a:p>
            <a:pPr marL="342900" indent="-342900" eaLnBrk="1" hangingPunct="1">
              <a:buClr>
                <a:schemeClr val="accent2"/>
              </a:buClr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	bestimmte Branchen, z. B. Banken, Versicherungen und</a:t>
            </a:r>
          </a:p>
          <a:p>
            <a:pPr marL="342900" indent="-342900" eaLnBrk="1" hangingPunct="1">
              <a:buClr>
                <a:schemeClr val="accent2"/>
              </a:buClr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	„Neue Selbständige“, z. B. Vortragende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Old vintage scroll isolated on white backgroun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9781">
            <a:off x="118783" y="4197097"/>
            <a:ext cx="2039869" cy="203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313613" cy="1371600"/>
          </a:xfrm>
        </p:spPr>
        <p:txBody>
          <a:bodyPr/>
          <a:lstStyle/>
          <a:p>
            <a:pPr eaLnBrk="1" hangingPunct="1"/>
            <a:r>
              <a:rPr lang="de-AT" sz="2800" smtClean="0">
                <a:latin typeface="Arial Black" pitchFamily="34" charset="0"/>
              </a:rPr>
              <a:t>Welche Befähigungen sind für die Ausübung eines Gewerbes nachzuweisen?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992188" y="1557338"/>
            <a:ext cx="7612062" cy="4391942"/>
          </a:xfrm>
        </p:spPr>
        <p:txBody>
          <a:bodyPr/>
          <a:lstStyle/>
          <a:p>
            <a:pPr eaLnBrk="1" hangingPunct="1">
              <a:buClr>
                <a:srgbClr val="EB0779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400" b="1" dirty="0" smtClean="0">
                <a:latin typeface="Arial" charset="0"/>
              </a:rPr>
              <a:t>Allgemeine persönliche Voraussetzungen</a:t>
            </a:r>
          </a:p>
          <a:p>
            <a:pPr marL="0" indent="0" eaLnBrk="1" hangingPunct="1">
              <a:buClr>
                <a:srgbClr val="EB0779"/>
              </a:buClr>
              <a:buFont typeface="Wingdings" pitchFamily="2" charset="2"/>
              <a:buNone/>
              <a:tabLst>
                <a:tab pos="358775" algn="l"/>
              </a:tabLst>
              <a:defRPr/>
            </a:pPr>
            <a:r>
              <a:rPr lang="de-AT" sz="2000" b="1" dirty="0" smtClean="0">
                <a:latin typeface="Arial" charset="0"/>
              </a:rPr>
              <a:t>	</a:t>
            </a:r>
            <a:r>
              <a:rPr lang="de-AT" sz="2200" dirty="0" smtClean="0">
                <a:latin typeface="Arial" charset="0"/>
              </a:rPr>
              <a:t>diese sind für alle Arten von Gewerben zu erbringen</a:t>
            </a:r>
          </a:p>
          <a:p>
            <a:pPr marL="628650" indent="-269875" eaLnBrk="1" hangingPunct="1"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Eigenberechtigung</a:t>
            </a:r>
            <a:br>
              <a:rPr lang="de-AT" sz="2200" dirty="0" smtClean="0">
                <a:latin typeface="Arial" charset="0"/>
              </a:rPr>
            </a:br>
            <a:r>
              <a:rPr lang="de-AT" sz="2200" dirty="0" smtClean="0">
                <a:latin typeface="Arial" charset="0"/>
              </a:rPr>
              <a:t>d. h. vollendetes 18. Lebensjahr</a:t>
            </a:r>
          </a:p>
          <a:p>
            <a:pPr marL="628650" indent="-269875" eaLnBrk="1" hangingPunct="1"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österreichische Staatsbürgerschaft oder</a:t>
            </a:r>
            <a:br>
              <a:rPr lang="de-AT" sz="2200" dirty="0" smtClean="0">
                <a:latin typeface="Arial" charset="0"/>
              </a:rPr>
            </a:br>
            <a:r>
              <a:rPr lang="de-AT" sz="2200" dirty="0" smtClean="0">
                <a:latin typeface="Arial" charset="0"/>
              </a:rPr>
              <a:t>Staatsbürgerschaft eines EU/EWR-Mitgliedsstaates</a:t>
            </a:r>
          </a:p>
          <a:p>
            <a:pPr marL="628650" indent="-269875" eaLnBrk="1" hangingPunct="1"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Unbescholtenheit</a:t>
            </a:r>
          </a:p>
          <a:p>
            <a:pPr marL="0" indent="11113" eaLnBrk="1" hangingPunct="1">
              <a:buFontTx/>
              <a:buChar char="•"/>
              <a:defRPr/>
            </a:pPr>
            <a:endParaRPr lang="de-AT" sz="1200" b="1" dirty="0" smtClean="0">
              <a:latin typeface="Arial" charset="0"/>
            </a:endParaRPr>
          </a:p>
          <a:p>
            <a:pPr eaLnBrk="1" hangingPunct="1">
              <a:buClr>
                <a:schemeClr val="accent2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400" b="1" dirty="0" smtClean="0">
                <a:latin typeface="Arial" charset="0"/>
              </a:rPr>
              <a:t>Besondere persönliche Voraussetzungen</a:t>
            </a:r>
          </a:p>
          <a:p>
            <a:pPr marL="0" indent="11113" eaLnBrk="1" hangingPunct="1">
              <a:buFontTx/>
              <a:buNone/>
              <a:tabLst>
                <a:tab pos="358775" algn="l"/>
              </a:tabLst>
              <a:defRPr/>
            </a:pPr>
            <a:r>
              <a:rPr lang="de-AT" sz="2000" b="1" dirty="0" smtClean="0"/>
              <a:t>	</a:t>
            </a:r>
            <a:r>
              <a:rPr lang="de-AT" sz="2200" dirty="0" smtClean="0">
                <a:latin typeface="+mj-lt"/>
              </a:rPr>
              <a:t>diese </a:t>
            </a:r>
            <a:r>
              <a:rPr lang="de-AT" sz="2200" dirty="0" smtClean="0">
                <a:latin typeface="Arial" charset="0"/>
              </a:rPr>
              <a:t>sind für die Ausübung bestimmter Gewerbe	zusätzlich zu erbringen, z. B. Meisterprüfungszeugnis</a:t>
            </a:r>
          </a:p>
        </p:txBody>
      </p:sp>
      <p:sp>
        <p:nvSpPr>
          <p:cNvPr id="4099" name="Datumsplatzhalt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>
                <a:latin typeface="+mj-lt"/>
              </a:rPr>
              <a:t>Entrepreneurship &amp; Management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6F713-FA48-41BA-B3EA-4EC76145903A}" type="slidenum">
              <a:rPr lang="de-AT" smtClean="0">
                <a:latin typeface="+mj-lt"/>
              </a:rPr>
              <a:pPr>
                <a:defRPr/>
              </a:pPr>
              <a:t>3</a:t>
            </a:fld>
            <a:endParaRPr lang="de-AT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313613" cy="536575"/>
          </a:xfrm>
        </p:spPr>
        <p:txBody>
          <a:bodyPr/>
          <a:lstStyle/>
          <a:p>
            <a:pPr eaLnBrk="1" hangingPunct="1"/>
            <a:r>
              <a:rPr lang="de-AT" sz="2800" b="1" smtClean="0">
                <a:latin typeface="Arial Black" pitchFamily="34" charset="0"/>
              </a:rPr>
              <a:t>Welche Gewerbearten gibt es?</a:t>
            </a:r>
          </a:p>
        </p:txBody>
      </p:sp>
      <p:graphicFrame>
        <p:nvGraphicFramePr>
          <p:cNvPr id="7384" name="Group 216"/>
          <p:cNvGraphicFramePr>
            <a:graphicFrameLocks noGrp="1"/>
          </p:cNvGraphicFramePr>
          <p:nvPr>
            <p:ph type="tbl" idx="1"/>
          </p:nvPr>
        </p:nvGraphicFramePr>
        <p:xfrm>
          <a:off x="971550" y="981075"/>
          <a:ext cx="7921625" cy="526256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024620"/>
                <a:gridCol w="4897005"/>
              </a:tblGrid>
              <a:tr h="71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Gewerbearten</a:t>
                      </a:r>
                    </a:p>
                  </a:txBody>
                  <a:tcPr marL="91444" marR="91444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Benötigte Voraussetzungen</a:t>
                      </a:r>
                    </a:p>
                  </a:txBody>
                  <a:tcPr marL="91444" marR="91444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Freie Gewerbe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lt. Liste freier Gewerbe ca. 90%</a:t>
                      </a:r>
                    </a:p>
                  </a:txBody>
                  <a:tcPr marL="91444" marR="91444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allgemeine persönliche Voraussetzungen</a:t>
                      </a:r>
                    </a:p>
                  </a:txBody>
                  <a:tcPr marL="91444" marR="91444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Reglementierte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Gewerbe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lt. Liste der reglementierter Gewerbe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ca. 10 %</a:t>
                      </a:r>
                    </a:p>
                  </a:txBody>
                  <a:tcPr marL="91444" marR="91444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allgemeine persönliche Voraussetzungen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und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genereller Befähigungsnachweis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individueller Befähigungsnachweis</a:t>
                      </a:r>
                    </a:p>
                  </a:txBody>
                  <a:tcPr marL="91444" marR="91444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Teilgewerbe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umfasst Teile der Tätigkeiten eines reglementierten Gewerbes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lt. Liste der Teilgewerbe</a:t>
                      </a:r>
                      <a:endParaRPr kumimoji="0" lang="de-A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L="91444" marR="91444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allgemeine persönliche Voraussetzungen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vereinfachter Befähigungsnachweis</a:t>
                      </a:r>
                    </a:p>
                  </a:txBody>
                  <a:tcPr marL="91444" marR="91444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" name="Datumsplatzhalt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>
                <a:latin typeface="+mj-lt"/>
              </a:rPr>
              <a:t>Entrepreneurship &amp; Management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77B65-3E25-474E-B4A9-09864A22A402}" type="slidenum">
              <a:rPr lang="de-AT" smtClean="0">
                <a:latin typeface="+mj-lt"/>
              </a:rPr>
              <a:pPr>
                <a:defRPr/>
              </a:pPr>
              <a:t>4</a:t>
            </a:fld>
            <a:endParaRPr lang="de-AT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http://www.franelli.at/wp-content/uploads/2013/03/Meisterpr%C3%BCfungszeugnis-Fr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32"/>
          <a:stretch>
            <a:fillRect/>
          </a:stretch>
        </p:blipFill>
        <p:spPr bwMode="auto">
          <a:xfrm rot="339788">
            <a:off x="6523038" y="1531938"/>
            <a:ext cx="24765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921625" cy="1646238"/>
          </a:xfrm>
        </p:spPr>
        <p:txBody>
          <a:bodyPr/>
          <a:lstStyle/>
          <a:p>
            <a:pPr eaLnBrk="1" hangingPunct="1"/>
            <a:r>
              <a:rPr lang="de-AT" sz="2800" smtClean="0">
                <a:latin typeface="Arial Black" pitchFamily="34" charset="0"/>
              </a:rPr>
              <a:t>Welche besonderen persönlichen        1 Voraussetzungen sind bei Ausübung eines reglementierten Gewerbes zu erbringen?</a:t>
            </a:r>
            <a:r>
              <a:rPr lang="de-AT" sz="2000" smtClean="0"/>
              <a:t> 					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044700"/>
            <a:ext cx="7993063" cy="4394200"/>
          </a:xfrm>
        </p:spPr>
        <p:txBody>
          <a:bodyPr/>
          <a:lstStyle/>
          <a:p>
            <a:pPr marL="360363" eaLnBrk="1" hangingPunct="1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400" b="1" dirty="0" smtClean="0">
                <a:latin typeface="Arial" charset="0"/>
              </a:rPr>
              <a:t>Genereller Befähigungsnachweis</a:t>
            </a:r>
            <a:br>
              <a:rPr lang="de-AT" sz="2400" b="1" dirty="0" smtClean="0">
                <a:latin typeface="Arial" charset="0"/>
              </a:rPr>
            </a:br>
            <a:r>
              <a:rPr lang="de-AT" sz="2200" dirty="0" smtClean="0">
                <a:latin typeface="Arial" charset="0"/>
              </a:rPr>
              <a:t>wird mittels Verordnung festgelegt, z. B. </a:t>
            </a:r>
          </a:p>
          <a:p>
            <a:pPr marL="627063" indent="-268288" eaLnBrk="1" hangingPunct="1">
              <a:spcBef>
                <a:spcPct val="0"/>
              </a:spcBef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  <a:sym typeface="Wingdings" pitchFamily="2" charset="2"/>
              </a:rPr>
              <a:t>Meisterprüfung oder entsprechender Schulabschluss für Handwerksberufe wie Tischler oder Schlosser</a:t>
            </a:r>
          </a:p>
          <a:p>
            <a:pPr marL="627063" indent="-268288" eaLnBrk="1" hangingPunct="1">
              <a:spcBef>
                <a:spcPct val="0"/>
              </a:spcBef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  <a:sym typeface="Wingdings" pitchFamily="2" charset="2"/>
              </a:rPr>
              <a:t>diverse Befähigungen für sonstige reglementierte Gewerbe z. B. Praxiszeiten</a:t>
            </a:r>
            <a:br>
              <a:rPr lang="de-AT" sz="2200" dirty="0" smtClean="0">
                <a:latin typeface="Arial" charset="0"/>
                <a:sym typeface="Wingdings" pitchFamily="2" charset="2"/>
              </a:rPr>
            </a:br>
            <a:r>
              <a:rPr lang="de-AT" sz="1800" dirty="0" smtClean="0">
                <a:latin typeface="Arial" charset="0"/>
                <a:sym typeface="Wingdings" pitchFamily="2" charset="2"/>
              </a:rPr>
              <a:t>Begünstigung für Absolventen kaufmännischer Schulen:</a:t>
            </a:r>
            <a:br>
              <a:rPr lang="de-AT" sz="1800" dirty="0" smtClean="0">
                <a:latin typeface="Arial" charset="0"/>
                <a:sym typeface="Wingdings" pitchFamily="2" charset="2"/>
              </a:rPr>
            </a:br>
            <a:r>
              <a:rPr lang="de-AT" sz="1800" dirty="0" smtClean="0">
                <a:latin typeface="Arial" charset="0"/>
                <a:sym typeface="Wingdings" pitchFamily="2" charset="2"/>
              </a:rPr>
              <a:t>Buchhaltungsgewerbe kann mit </a:t>
            </a:r>
            <a:br>
              <a:rPr lang="de-AT" sz="1800" dirty="0" smtClean="0">
                <a:latin typeface="Arial" charset="0"/>
                <a:sym typeface="Wingdings" pitchFamily="2" charset="2"/>
              </a:rPr>
            </a:br>
            <a:r>
              <a:rPr lang="de-AT" sz="1800" dirty="0" smtClean="0">
                <a:latin typeface="Arial" charset="0"/>
                <a:sym typeface="Wingdings" pitchFamily="2" charset="2"/>
              </a:rPr>
              <a:t>Reifeprüfung und Praxiszeit ausgeübt werden</a:t>
            </a:r>
          </a:p>
          <a:p>
            <a:pPr marL="627063" indent="-268288" eaLnBrk="1" hangingPunct="1">
              <a:spcBef>
                <a:spcPct val="0"/>
              </a:spcBef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Unternehmerprüfung über</a:t>
            </a:r>
            <a:br>
              <a:rPr lang="de-AT" sz="2200" dirty="0" smtClean="0">
                <a:latin typeface="Arial" charset="0"/>
              </a:rPr>
            </a:br>
            <a:r>
              <a:rPr lang="de-AT" sz="2200" dirty="0" smtClean="0">
                <a:latin typeface="Arial" charset="0"/>
              </a:rPr>
              <a:t>betriebswirtschaftliches und rechtskundliches Wissen </a:t>
            </a:r>
            <a:br>
              <a:rPr lang="de-AT" sz="2200" dirty="0" smtClean="0">
                <a:latin typeface="Arial" charset="0"/>
              </a:rPr>
            </a:br>
            <a:r>
              <a:rPr lang="de-AT" sz="1800" dirty="0" smtClean="0">
                <a:latin typeface="Arial" charset="0"/>
                <a:sym typeface="Wingdings" pitchFamily="2" charset="2"/>
              </a:rPr>
              <a:t>entfällt für Absolventen kaufmännischer Schulen</a:t>
            </a:r>
          </a:p>
          <a:p>
            <a:pPr marL="627063" indent="-268288" eaLnBrk="1" hangingPunct="1">
              <a:spcBef>
                <a:spcPct val="0"/>
              </a:spcBef>
              <a:buClr>
                <a:schemeClr val="accent1"/>
              </a:buClr>
              <a:buSzPct val="100000"/>
              <a:buFont typeface="Courier New" pitchFamily="49" charset="0"/>
              <a:buChar char="o"/>
              <a:defRPr/>
            </a:pPr>
            <a:r>
              <a:rPr lang="de-AT" sz="2200" dirty="0" smtClean="0">
                <a:latin typeface="Arial" charset="0"/>
              </a:rPr>
              <a:t>Ausbilderprüfung für die Lehrlingsausbildung</a:t>
            </a:r>
            <a:endParaRPr lang="de-AT" sz="2200" dirty="0" smtClean="0">
              <a:latin typeface="Arial" charset="0"/>
              <a:sym typeface="Wingdings" pitchFamily="2" charset="2"/>
            </a:endParaRPr>
          </a:p>
          <a:p>
            <a:pPr marL="620713" eaLnBrk="1" hangingPunct="1">
              <a:lnSpc>
                <a:spcPct val="80000"/>
              </a:lnSpc>
              <a:buFontTx/>
              <a:buNone/>
              <a:defRPr/>
            </a:pPr>
            <a:endParaRPr lang="de-AT" sz="2000" b="1" dirty="0" smtClean="0">
              <a:latin typeface="Arial" charset="0"/>
              <a:sym typeface="Wingdings" pitchFamily="2" charset="2"/>
            </a:endParaRPr>
          </a:p>
        </p:txBody>
      </p:sp>
      <p:sp>
        <p:nvSpPr>
          <p:cNvPr id="6147" name="Datumsplatzhalt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>
                <a:latin typeface="+mj-lt"/>
              </a:rPr>
              <a:t>Entrepreneurship &amp; Management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FE4D3-1015-4150-85D1-B25D7A35405E}" type="slidenum">
              <a:rPr lang="de-AT" smtClean="0">
                <a:latin typeface="+mj-lt"/>
              </a:rPr>
              <a:pPr>
                <a:defRPr/>
              </a:pPr>
              <a:t>5</a:t>
            </a:fld>
            <a:endParaRPr lang="de-AT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848600" cy="1835150"/>
          </a:xfrm>
        </p:spPr>
        <p:txBody>
          <a:bodyPr/>
          <a:lstStyle/>
          <a:p>
            <a:pPr eaLnBrk="1" hangingPunct="1"/>
            <a:r>
              <a:rPr lang="de-AT" sz="2800" smtClean="0">
                <a:latin typeface="Arial Black" pitchFamily="34" charset="0"/>
              </a:rPr>
              <a:t>Welche besonderen persönlichen        2        Voraussetzungen sind bei Ausübung eines reglementierten Gewerbes zu erbringen?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565400"/>
            <a:ext cx="7313613" cy="2087563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</a:pPr>
            <a:r>
              <a:rPr lang="de-AT" sz="2600" b="1" smtClean="0">
                <a:latin typeface="Arial" charset="0"/>
                <a:sym typeface="Wingdings" pitchFamily="2" charset="2"/>
              </a:rPr>
              <a:t>Individueller Befähigungsnachweis</a:t>
            </a:r>
            <a:br>
              <a:rPr lang="de-AT" sz="2600" b="1" smtClean="0">
                <a:latin typeface="Arial" charset="0"/>
                <a:sym typeface="Wingdings" pitchFamily="2" charset="2"/>
              </a:rPr>
            </a:br>
            <a:r>
              <a:rPr lang="de-AT" sz="2200" smtClean="0">
                <a:latin typeface="Arial" charset="0"/>
                <a:sym typeface="Wingdings" pitchFamily="2" charset="2"/>
              </a:rPr>
              <a:t>Kann eine Person die vorgesehenen Zeugnisse nicht vorlegen, dann kann sie die Befähigung auch auf andere Art nachweisen, z. B. durch Nachweis der bisherigen beruflichen Tätigkeit</a:t>
            </a:r>
          </a:p>
          <a:p>
            <a:pPr eaLnBrk="1" hangingPunct="1">
              <a:buClr>
                <a:schemeClr val="accent1"/>
              </a:buClr>
              <a:buFont typeface="Webdings" pitchFamily="18" charset="2"/>
              <a:buChar char="="/>
            </a:pPr>
            <a:endParaRPr lang="de-AT" smtClean="0"/>
          </a:p>
        </p:txBody>
      </p:sp>
      <p:sp>
        <p:nvSpPr>
          <p:cNvPr id="7170" name="Datumsplatzhalt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>
                <a:latin typeface="+mj-lt"/>
              </a:rPr>
              <a:t>Entrepreneurship &amp; Management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65B8D-952A-4111-B92A-B57D0B58259B}" type="slidenum">
              <a:rPr lang="de-AT" smtClean="0">
                <a:latin typeface="+mj-lt"/>
              </a:rPr>
              <a:pPr>
                <a:defRPr/>
              </a:pPr>
              <a:t>6</a:t>
            </a:fld>
            <a:endParaRPr lang="de-AT">
              <a:latin typeface="+mj-lt"/>
            </a:endParaRPr>
          </a:p>
        </p:txBody>
      </p:sp>
      <p:pic>
        <p:nvPicPr>
          <p:cNvPr id="7174" name="Picture 6" descr="http://t3.gstatic.com/images?q=tbn:ANd9GcR6xHIjz45UJ7-veqH91r8zAlrfQivtUIZiBQp6sRzedL7w57r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365104"/>
            <a:ext cx="4901668" cy="168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777163" cy="1143000"/>
          </a:xfrm>
        </p:spPr>
        <p:txBody>
          <a:bodyPr/>
          <a:lstStyle/>
          <a:p>
            <a:pPr eaLnBrk="1" hangingPunct="1"/>
            <a:r>
              <a:rPr lang="de-AT" sz="2800" b="1" smtClean="0">
                <a:latin typeface="Arial Black" pitchFamily="34" charset="0"/>
              </a:rPr>
              <a:t>Wer muss die allgemeinen und besonderen Voraussetzungen erfüllen?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385050" cy="50403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SzPct val="100000"/>
              <a:buFont typeface="Webdings" pitchFamily="18" charset="2"/>
              <a:buChar char="="/>
              <a:tabLst>
                <a:tab pos="357188" algn="l"/>
              </a:tabLst>
            </a:pPr>
            <a:r>
              <a:rPr lang="de-AT" sz="2400" b="1" dirty="0" smtClean="0">
                <a:latin typeface="Arial" charset="0"/>
              </a:rPr>
              <a:t>	Einzelunternehmen</a:t>
            </a:r>
            <a:br>
              <a:rPr lang="de-AT" sz="2400" b="1" dirty="0" smtClean="0">
                <a:latin typeface="Arial" charset="0"/>
              </a:rPr>
            </a:br>
            <a:r>
              <a:rPr lang="de-AT" sz="2200" dirty="0" smtClean="0">
                <a:latin typeface="Arial" charset="0"/>
              </a:rPr>
              <a:t>der Einzelunternehmer selbst,</a:t>
            </a:r>
            <a:br>
              <a:rPr lang="de-AT" sz="2200" dirty="0" smtClean="0">
                <a:latin typeface="Arial" charset="0"/>
              </a:rPr>
            </a:br>
            <a:r>
              <a:rPr lang="de-AT" sz="2200" dirty="0" smtClean="0">
                <a:latin typeface="Arial" charset="0"/>
              </a:rPr>
              <a:t>dieser ist auch Gewerbeinhaber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ebdings" pitchFamily="18" charset="2"/>
              <a:buChar char="="/>
              <a:tabLst>
                <a:tab pos="357188" algn="l"/>
              </a:tabLst>
            </a:pPr>
            <a:r>
              <a:rPr lang="de-AT" sz="2400" b="1" dirty="0" smtClean="0">
                <a:latin typeface="Arial" charset="0"/>
              </a:rPr>
              <a:t>	Gesellschaften</a:t>
            </a:r>
            <a:br>
              <a:rPr lang="de-AT" sz="2400" b="1" dirty="0" smtClean="0">
                <a:latin typeface="Arial" charset="0"/>
              </a:rPr>
            </a:br>
            <a:r>
              <a:rPr lang="de-AT" sz="2400" b="1" dirty="0" smtClean="0">
                <a:latin typeface="Arial" charset="0"/>
              </a:rPr>
              <a:t>	</a:t>
            </a:r>
            <a:r>
              <a:rPr lang="de-AT" sz="2200" dirty="0" smtClean="0">
                <a:latin typeface="Arial" charset="0"/>
              </a:rPr>
              <a:t>Gewerbeinhaber ist die Gesellschaft, diese muss einen 	gewerberechtlichen Gesellschafter ausweisen:</a:t>
            </a:r>
          </a:p>
          <a:p>
            <a:pPr marL="628650" indent="-269875" eaLnBrk="1" hangingPunct="1">
              <a:spcBef>
                <a:spcPct val="0"/>
              </a:spcBef>
              <a:buClr>
                <a:schemeClr val="accent1"/>
              </a:buClr>
              <a:buSzPct val="100000"/>
              <a:buFont typeface="Courier New" pitchFamily="49" charset="0"/>
              <a:buChar char="o"/>
            </a:pPr>
            <a:r>
              <a:rPr lang="de-AT" sz="2400" b="1" dirty="0" smtClean="0">
                <a:latin typeface="Arial" charset="0"/>
              </a:rPr>
              <a:t>bei Personengesellschaften</a:t>
            </a:r>
          </a:p>
          <a:p>
            <a:pPr marL="896938" indent="-268288" eaLnBrk="1" hangingPunct="1">
              <a:spcBef>
                <a:spcPct val="0"/>
              </a:spcBef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AT" sz="2200" dirty="0" smtClean="0">
                <a:latin typeface="Arial" charset="0"/>
              </a:rPr>
              <a:t>voll haftender Gesellschafter oder</a:t>
            </a:r>
          </a:p>
          <a:p>
            <a:pPr marL="896938" indent="-268288" eaLnBrk="1" hangingPunct="1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AT" sz="2200" dirty="0" smtClean="0">
                <a:latin typeface="Arial" charset="0"/>
              </a:rPr>
              <a:t>eigener gewerberechtlicher Geschäftsführer</a:t>
            </a:r>
            <a:endParaRPr lang="de-AT" sz="2000" b="1" dirty="0" smtClean="0">
              <a:latin typeface="Arial" charset="0"/>
            </a:endParaRPr>
          </a:p>
          <a:p>
            <a:pPr marL="627063" indent="-268288" eaLnBrk="1" hangingPunct="1">
              <a:spcBef>
                <a:spcPct val="0"/>
              </a:spcBef>
              <a:buClr>
                <a:schemeClr val="accent1"/>
              </a:buClr>
              <a:buSzPct val="100000"/>
              <a:buFont typeface="Courier New" pitchFamily="49" charset="0"/>
              <a:buChar char="o"/>
            </a:pPr>
            <a:r>
              <a:rPr lang="de-AT" sz="2400" b="1" dirty="0" smtClean="0">
                <a:latin typeface="Arial" charset="0"/>
              </a:rPr>
              <a:t>bei Kapitalgesellschaften</a:t>
            </a:r>
          </a:p>
          <a:p>
            <a:pPr marL="896938" indent="-268288" eaLnBrk="1" hangingPunct="1">
              <a:spcBef>
                <a:spcPct val="0"/>
              </a:spcBef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AT" sz="2200" dirty="0" smtClean="0">
                <a:latin typeface="Arial" charset="0"/>
              </a:rPr>
              <a:t>unternehmensrechtlicher Geschäftsführer</a:t>
            </a:r>
          </a:p>
          <a:p>
            <a:pPr marL="896938" indent="-268288" eaLnBrk="1" hangingPunct="1">
              <a:spcBef>
                <a:spcPct val="0"/>
              </a:spcBef>
              <a:buClr>
                <a:schemeClr val="accent1"/>
              </a:buClr>
              <a:buSzPct val="100000"/>
              <a:buFont typeface="Arial" charset="0"/>
              <a:buChar char="•"/>
            </a:pPr>
            <a:r>
              <a:rPr lang="de-AT" sz="2200" dirty="0" smtClean="0">
                <a:latin typeface="Arial" charset="0"/>
              </a:rPr>
              <a:t>Vorstandsmitglied oder</a:t>
            </a:r>
          </a:p>
          <a:p>
            <a:pPr marL="896938" indent="-268288" eaLnBrk="1" hangingPunct="1">
              <a:spcBef>
                <a:spcPct val="0"/>
              </a:spcBef>
              <a:buClr>
                <a:schemeClr val="accent1"/>
              </a:buClr>
              <a:buSzTx/>
              <a:buFont typeface="Arial" charset="0"/>
              <a:buChar char="•"/>
            </a:pPr>
            <a:r>
              <a:rPr lang="de-AT" sz="2200" dirty="0" smtClean="0">
                <a:latin typeface="Arial" charset="0"/>
              </a:rPr>
              <a:t>eigener gewerberechtlicher Geschäftsführer</a:t>
            </a:r>
          </a:p>
        </p:txBody>
      </p:sp>
      <p:sp>
        <p:nvSpPr>
          <p:cNvPr id="8194" name="Datumsplatzhalt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dirty="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>
                <a:latin typeface="+mj-lt"/>
              </a:rPr>
              <a:t>Entrepreneurship &amp; Management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BE9E5-F67C-4F29-B7F4-971D1A862ECC}" type="slidenum">
              <a:rPr lang="de-AT" smtClean="0">
                <a:latin typeface="+mj-lt"/>
              </a:rPr>
              <a:pPr>
                <a:defRPr/>
              </a:pPr>
              <a:t>7</a:t>
            </a:fld>
            <a:endParaRPr lang="de-AT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313612" cy="1441450"/>
          </a:xfrm>
        </p:spPr>
        <p:txBody>
          <a:bodyPr/>
          <a:lstStyle/>
          <a:p>
            <a:pPr eaLnBrk="1" hangingPunct="1"/>
            <a:r>
              <a:rPr lang="de-AT" sz="2800" b="1" smtClean="0">
                <a:latin typeface="Arial Black" pitchFamily="34" charset="0"/>
              </a:rPr>
              <a:t>Welche Voraussetzungen muss der gewerberechtliche Geschäftsführer</a:t>
            </a:r>
            <a:br>
              <a:rPr lang="de-AT" sz="2800" b="1" smtClean="0">
                <a:latin typeface="Arial Black" pitchFamily="34" charset="0"/>
              </a:rPr>
            </a:br>
            <a:r>
              <a:rPr lang="de-AT" sz="2800" b="1" smtClean="0">
                <a:latin typeface="Arial Black" pitchFamily="34" charset="0"/>
              </a:rPr>
              <a:t>erfüllen?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916113"/>
            <a:ext cx="7345363" cy="3313112"/>
          </a:xfrm>
        </p:spPr>
        <p:txBody>
          <a:bodyPr/>
          <a:lstStyle/>
          <a:p>
            <a:pPr marL="358775" lvl="1" indent="-358775"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Arbeitnehmer, der mindestens die Hälfte der wöchentlichen Normalarbeitszeit im Unternehmen beschäftigt ist,</a:t>
            </a:r>
          </a:p>
          <a:p>
            <a:pPr marL="357188" lvl="1" indent="-357188"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die allgemeinen persönlichen sowie entsprechenden besonderen persönlichen Voraussetzungen erfüllt und</a:t>
            </a:r>
          </a:p>
          <a:p>
            <a:pPr marL="357188" lvl="1" indent="-357188"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gegenüber dem Gewerbeinhaber und der Behörde für die fachlich einwandfreie Ausübung des Gewerbes verantwortlich ist.</a:t>
            </a:r>
          </a:p>
          <a:p>
            <a:pPr lvl="1" eaLnBrk="1" hangingPunct="1">
              <a:buClr>
                <a:schemeClr val="accent1"/>
              </a:buClr>
              <a:buFont typeface="Webdings" pitchFamily="18" charset="2"/>
              <a:buChar char="="/>
              <a:defRPr/>
            </a:pPr>
            <a:endParaRPr lang="de-AT" sz="2200" dirty="0" smtClean="0">
              <a:latin typeface="Arial" charset="0"/>
            </a:endParaRPr>
          </a:p>
        </p:txBody>
      </p:sp>
      <p:sp>
        <p:nvSpPr>
          <p:cNvPr id="9218" name="Datumsplatzhalt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>
                <a:latin typeface="+mj-lt"/>
              </a:rPr>
              <a:t>Entrepreneurship &amp; Management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6E9D7-9BC5-49BC-A160-7C6F1002CBE5}" type="slidenum">
              <a:rPr lang="de-AT" smtClean="0">
                <a:latin typeface="+mj-lt"/>
              </a:rPr>
              <a:pPr>
                <a:defRPr/>
              </a:pPr>
              <a:t>8</a:t>
            </a:fld>
            <a:endParaRPr lang="de-AT">
              <a:latin typeface="+mj-lt"/>
            </a:endParaRPr>
          </a:p>
        </p:txBody>
      </p:sp>
      <p:pic>
        <p:nvPicPr>
          <p:cNvPr id="9222" name="Picture 6" descr="http://t0.gstatic.com/images?q=tbn:ANd9GcRdhuY4DALRMJqjJ4LMtnZTgEDxIFxlvdZNmeDD08w45t4Vb3_DvYObKMG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6262">
            <a:off x="3986864" y="4595822"/>
            <a:ext cx="3628889" cy="170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313613" cy="1143000"/>
          </a:xfrm>
        </p:spPr>
        <p:txBody>
          <a:bodyPr/>
          <a:lstStyle/>
          <a:p>
            <a:pPr eaLnBrk="1" hangingPunct="1"/>
            <a:r>
              <a:rPr lang="de-AT" sz="2800" b="1" smtClean="0">
                <a:latin typeface="Arial Black" pitchFamily="34" charset="0"/>
              </a:rPr>
              <a:t>Wie kommt man konkret zu einer Gewerbeberechtigung?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700213"/>
            <a:ext cx="7313613" cy="30257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de-AT" sz="2200" dirty="0" smtClean="0">
                <a:latin typeface="Arial" charset="0"/>
              </a:rPr>
              <a:t>Anmeldung des Gewerbes bei </a:t>
            </a:r>
            <a:r>
              <a:rPr lang="de-AT" sz="2200" dirty="0">
                <a:latin typeface="Arial" charset="0"/>
              </a:rPr>
              <a:t>der Gewerbebehörde, </a:t>
            </a:r>
            <a:br>
              <a:rPr lang="de-AT" sz="2200" dirty="0">
                <a:latin typeface="Arial" charset="0"/>
              </a:rPr>
            </a:br>
            <a:r>
              <a:rPr lang="de-AT" sz="2200" dirty="0">
                <a:latin typeface="Arial" charset="0"/>
              </a:rPr>
              <a:t>das ist die Bezirkshauptmannschaft </a:t>
            </a:r>
            <a:r>
              <a:rPr lang="de-AT" sz="2200" dirty="0" smtClean="0">
                <a:latin typeface="Arial" charset="0"/>
              </a:rPr>
              <a:t>bzw</a:t>
            </a:r>
            <a:r>
              <a:rPr lang="de-AT" sz="2200" dirty="0">
                <a:latin typeface="Arial" charset="0"/>
              </a:rPr>
              <a:t>. der </a:t>
            </a:r>
            <a:r>
              <a:rPr lang="de-AT" sz="2200" dirty="0" smtClean="0">
                <a:latin typeface="Arial" charset="0"/>
              </a:rPr>
              <a:t>Magistrat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AT" sz="2200" dirty="0">
              <a:latin typeface="Arial" charset="0"/>
            </a:endParaRPr>
          </a:p>
          <a:p>
            <a:pPr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Online oder </a:t>
            </a:r>
          </a:p>
          <a:p>
            <a:pPr eaLnBrk="1" hangingPunct="1">
              <a:buClr>
                <a:schemeClr val="accent1"/>
              </a:buClr>
              <a:buSzPct val="100000"/>
              <a:buFont typeface="Webdings" pitchFamily="18" charset="2"/>
              <a:buChar char="="/>
              <a:defRPr/>
            </a:pPr>
            <a:r>
              <a:rPr lang="de-AT" sz="2200" dirty="0" smtClean="0">
                <a:latin typeface="Arial" charset="0"/>
              </a:rPr>
              <a:t>mit einem formlosen Schreiben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AT" sz="2200" dirty="0" smtClean="0">
              <a:latin typeface="Arial" charset="0"/>
            </a:endParaRPr>
          </a:p>
        </p:txBody>
      </p:sp>
      <p:sp>
        <p:nvSpPr>
          <p:cNvPr id="10242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457200" y="6237288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>
                <a:latin typeface="+mj-lt"/>
              </a:rPr>
              <a:t>Mag. Sonja Pfeffer</a:t>
            </a:r>
            <a:endParaRPr lang="en-US" sz="1200" dirty="0" smtClean="0">
              <a:latin typeface="+mj-lt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AT">
                <a:latin typeface="+mj-lt"/>
              </a:rPr>
              <a:t>Entrepreneurship &amp; Management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31C8F-918A-48D1-9BEA-F9246A6492B4}" type="slidenum">
              <a:rPr lang="de-AT" smtClean="0">
                <a:latin typeface="+mj-lt"/>
              </a:rPr>
              <a:pPr>
                <a:defRPr/>
              </a:pPr>
              <a:t>9</a:t>
            </a:fld>
            <a:endParaRPr lang="de-AT">
              <a:latin typeface="+mj-lt"/>
            </a:endParaRPr>
          </a:p>
        </p:txBody>
      </p:sp>
      <p:pic>
        <p:nvPicPr>
          <p:cNvPr id="11271" name="Picture 9" descr="http://t0.gstatic.com/images?q=tbn:ANd9GcTQU-fE8NGVVM0zzUbEn6-QCY_lMEnT5LUXMNvVX85cmEydmFAu6ujT6I_j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960688"/>
            <a:ext cx="35290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sternis">
  <a:themeElements>
    <a:clrScheme name="Benutzerdefiniert 2">
      <a:dk1>
        <a:srgbClr val="000000"/>
      </a:dk1>
      <a:lt1>
        <a:srgbClr val="FFFFFF"/>
      </a:lt1>
      <a:dk2>
        <a:srgbClr val="777777"/>
      </a:dk2>
      <a:lt2>
        <a:srgbClr val="5F5F5F"/>
      </a:lt2>
      <a:accent1>
        <a:srgbClr val="EB0779"/>
      </a:accent1>
      <a:accent2>
        <a:srgbClr val="EB0779"/>
      </a:accent2>
      <a:accent3>
        <a:srgbClr val="9F9F9F"/>
      </a:accent3>
      <a:accent4>
        <a:srgbClr val="9F9F9F"/>
      </a:accent4>
      <a:accent5>
        <a:srgbClr val="9F9F9F"/>
      </a:accent5>
      <a:accent6>
        <a:srgbClr val="9F9F9F"/>
      </a:accent6>
      <a:hlink>
        <a:srgbClr val="9F9F9F"/>
      </a:hlink>
      <a:folHlink>
        <a:srgbClr val="B2B2B2"/>
      </a:folHlink>
    </a:clrScheme>
    <a:fontScheme name="Finsterni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sternis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sternis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sternis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504</Words>
  <Application>Microsoft Office PowerPoint</Application>
  <PresentationFormat>Bildschirmpräsentation (4:3)</PresentationFormat>
  <Paragraphs>148</Paragraphs>
  <Slides>14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Finsternis</vt:lpstr>
      <vt:lpstr>Gewerberecht </vt:lpstr>
      <vt:lpstr>Wann braucht man eine Gewerbeberechtigung?</vt:lpstr>
      <vt:lpstr>Welche Befähigungen sind für die Ausübung eines Gewerbes nachzuweisen?</vt:lpstr>
      <vt:lpstr>Welche Gewerbearten gibt es?</vt:lpstr>
      <vt:lpstr>Welche besonderen persönlichen        1 Voraussetzungen sind bei Ausübung eines reglementierten Gewerbes zu erbringen?      </vt:lpstr>
      <vt:lpstr>Welche besonderen persönlichen        2        Voraussetzungen sind bei Ausübung eines reglementierten Gewerbes zu erbringen?</vt:lpstr>
      <vt:lpstr>Wer muss die allgemeinen und besonderen Voraussetzungen erfüllen?</vt:lpstr>
      <vt:lpstr>Welche Voraussetzungen muss der gewerberechtliche Geschäftsführer erfüllen?</vt:lpstr>
      <vt:lpstr>Wie kommt man konkret zu einer Gewerbeberechtigung?</vt:lpstr>
      <vt:lpstr>Welche Unterlagen sind der Gewerbeanmeldung beizulegen?</vt:lpstr>
      <vt:lpstr>Wann darf mit der Ausübung eines Gewerbes begonnen werden?</vt:lpstr>
      <vt:lpstr>Was sind Nebenrechte?</vt:lpstr>
      <vt:lpstr>PowerPoint-Präsentation</vt:lpstr>
      <vt:lpstr>Wann müssen Betriebsanlagen genehmigt werden?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Beiträge GSVG</dc:title>
  <dc:creator>Mag. Sonja Pfeffer</dc:creator>
  <cp:lastModifiedBy>Mag. Sonja Pfeffer</cp:lastModifiedBy>
  <cp:revision>127</cp:revision>
  <dcterms:created xsi:type="dcterms:W3CDTF">2006-10-11T19:01:19Z</dcterms:created>
  <dcterms:modified xsi:type="dcterms:W3CDTF">2013-08-06T12:40:50Z</dcterms:modified>
</cp:coreProperties>
</file>