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A4E-65D0-4F46-A3EA-CE944A3A46AF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F155-527A-44D0-A730-A43A9131A0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20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1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1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1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1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1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5D6058-ADA9-4D04-859C-248633B2AD0C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1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1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1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1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1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1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5D6058-ADA9-4D04-859C-248633B2AD0C}" type="slidenum">
              <a:rPr lang="de-DE" altLang="de-DE" smtClean="0"/>
              <a:pPr/>
              <a:t>2</a:t>
            </a:fld>
            <a:endParaRPr lang="de-DE" altLang="de-DE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5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82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81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5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97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2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17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0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63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7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96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05BB-B806-49C1-BB10-03BD08060EDE}" type="datetimeFigureOut">
              <a:rPr lang="de-DE" smtClean="0"/>
              <a:t>27.01.2014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C4EF-4A8C-480A-9E31-214604763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4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23" name="Rectangle 419"/>
          <p:cNvSpPr>
            <a:spLocks noChangeArrowheads="1"/>
          </p:cNvSpPr>
          <p:nvPr/>
        </p:nvSpPr>
        <p:spPr bwMode="auto">
          <a:xfrm>
            <a:off x="102577" y="133350"/>
            <a:ext cx="5013232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Warenvorrat – Wareneinsatz - Rohgewinn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5166" name="Rectangle 1091"/>
          <p:cNvSpPr>
            <a:spLocks noChangeArrowheads="1"/>
          </p:cNvSpPr>
          <p:nvPr/>
        </p:nvSpPr>
        <p:spPr bwMode="auto">
          <a:xfrm>
            <a:off x="68874" y="85725"/>
            <a:ext cx="8940311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5167" name="Grafik 8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135" y="109538"/>
            <a:ext cx="11092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377352" y="1836182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20709" y="1867932"/>
            <a:ext cx="419227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Am 1.1.2014 sind zwei Fernseher auf Lager</a:t>
            </a:r>
          </a:p>
          <a:p>
            <a:r>
              <a:rPr lang="de-DE" sz="1400" dirty="0"/>
              <a:t>2</a:t>
            </a:r>
            <a:r>
              <a:rPr lang="de-DE" sz="1400" dirty="0" smtClean="0"/>
              <a:t> x € 300,- = € 600,-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Am 5.1.2014 werden drei Fernseher eingekauft</a:t>
            </a:r>
          </a:p>
          <a:p>
            <a:r>
              <a:rPr lang="de-DE" sz="1400" dirty="0" smtClean="0"/>
              <a:t>3 x € 300,- = € 900,- (E200)</a:t>
            </a:r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DE" sz="1400" dirty="0" smtClean="0"/>
              <a:t>Am 7.1.2014 werden zwei Fernseher verkauft</a:t>
            </a:r>
          </a:p>
          <a:p>
            <a:r>
              <a:rPr lang="de-DE" sz="1400" dirty="0" smtClean="0"/>
              <a:t>2 x € 600,- = € 1.200,- (K17)</a:t>
            </a:r>
          </a:p>
          <a:p>
            <a:endParaRPr lang="de-DE" sz="1400" dirty="0"/>
          </a:p>
          <a:p>
            <a:r>
              <a:rPr lang="de-DE" sz="1400" dirty="0" smtClean="0"/>
              <a:t>Endbestand am 31.1.: ___________________</a:t>
            </a:r>
          </a:p>
          <a:p>
            <a:endParaRPr lang="de-DE" sz="1400" dirty="0"/>
          </a:p>
          <a:p>
            <a:r>
              <a:rPr lang="de-DE" sz="1400" dirty="0" smtClean="0"/>
              <a:t>Wie hoch ist am 31.1.2014 der Lagerbestand in Stück?</a:t>
            </a:r>
          </a:p>
          <a:p>
            <a:r>
              <a:rPr lang="de-DE" sz="1400" dirty="0" smtClean="0"/>
              <a:t>Wie hoch ist der Wareneinsatz?</a:t>
            </a:r>
          </a:p>
          <a:p>
            <a:r>
              <a:rPr lang="de-DE" sz="1400" dirty="0" smtClean="0"/>
              <a:t>Wie hoch ist der Bruttogewinn?</a:t>
            </a:r>
          </a:p>
          <a:p>
            <a:endParaRPr lang="de-DE" sz="1400" dirty="0"/>
          </a:p>
          <a:p>
            <a:r>
              <a:rPr lang="de-DE" sz="1400" dirty="0" smtClean="0"/>
              <a:t>Stellen Sie folgende Konten per 31.1.2014 dar: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HW-Vorrat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HW-Einsatz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HW-Erlöse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GuV &amp; SBK</a:t>
            </a:r>
          </a:p>
        </p:txBody>
      </p:sp>
      <p:pic>
        <p:nvPicPr>
          <p:cNvPr id="54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649914" y="1652548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148122" y="688181"/>
            <a:ext cx="100370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134242" y="716537"/>
            <a:ext cx="3899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Samsung Fernseher</a:t>
            </a:r>
          </a:p>
          <a:p>
            <a:r>
              <a:rPr lang="de-DE" sz="1600" dirty="0" smtClean="0"/>
              <a:t>Einkaufspreis: € 300,- Verkaufspreis: € 600,-</a:t>
            </a:r>
            <a:endParaRPr lang="de-DE" sz="1600" dirty="0"/>
          </a:p>
        </p:txBody>
      </p:sp>
      <p:pic>
        <p:nvPicPr>
          <p:cNvPr id="58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660583" y="2559162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579480" y="3573764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859732" y="3850744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Line 395"/>
          <p:cNvSpPr>
            <a:spLocks noChangeShapeType="1"/>
          </p:cNvSpPr>
          <p:nvPr/>
        </p:nvSpPr>
        <p:spPr bwMode="auto">
          <a:xfrm>
            <a:off x="5265128" y="807241"/>
            <a:ext cx="3515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4" name="Line 396"/>
          <p:cNvSpPr>
            <a:spLocks noChangeShapeType="1"/>
          </p:cNvSpPr>
          <p:nvPr/>
        </p:nvSpPr>
        <p:spPr bwMode="auto">
          <a:xfrm>
            <a:off x="7902820" y="807242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" name="Rectangle 398"/>
          <p:cNvSpPr>
            <a:spLocks noChangeArrowheads="1"/>
          </p:cNvSpPr>
          <p:nvPr/>
        </p:nvSpPr>
        <p:spPr bwMode="auto">
          <a:xfrm>
            <a:off x="5171343" y="565942"/>
            <a:ext cx="1057084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/>
              <a:t>HW-Vorrat</a:t>
            </a:r>
            <a:endParaRPr lang="de-DE" altLang="de-DE" sz="1400" b="1" dirty="0"/>
          </a:p>
        </p:txBody>
      </p:sp>
      <p:sp>
        <p:nvSpPr>
          <p:cNvPr id="67" name="Line 402"/>
          <p:cNvSpPr>
            <a:spLocks noChangeShapeType="1"/>
          </p:cNvSpPr>
          <p:nvPr/>
        </p:nvSpPr>
        <p:spPr bwMode="auto">
          <a:xfrm>
            <a:off x="7013331" y="827880"/>
            <a:ext cx="0" cy="809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" name="Line 410"/>
          <p:cNvSpPr>
            <a:spLocks noChangeShapeType="1"/>
          </p:cNvSpPr>
          <p:nvPr/>
        </p:nvSpPr>
        <p:spPr bwMode="auto">
          <a:xfrm>
            <a:off x="5269524" y="1934366"/>
            <a:ext cx="35154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" name="Line 411"/>
          <p:cNvSpPr>
            <a:spLocks noChangeShapeType="1"/>
          </p:cNvSpPr>
          <p:nvPr/>
        </p:nvSpPr>
        <p:spPr bwMode="auto">
          <a:xfrm>
            <a:off x="7907215" y="1934367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0" name="Rectangle 412"/>
          <p:cNvSpPr>
            <a:spLocks noChangeArrowheads="1"/>
          </p:cNvSpPr>
          <p:nvPr/>
        </p:nvSpPr>
        <p:spPr bwMode="auto">
          <a:xfrm>
            <a:off x="5175739" y="1693067"/>
            <a:ext cx="116820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/>
              <a:t>HW-Einsatz</a:t>
            </a:r>
            <a:endParaRPr lang="de-DE" altLang="de-DE" sz="1400" b="1" dirty="0"/>
          </a:p>
        </p:txBody>
      </p:sp>
      <p:sp>
        <p:nvSpPr>
          <p:cNvPr id="72" name="Line 414"/>
          <p:cNvSpPr>
            <a:spLocks noChangeShapeType="1"/>
          </p:cNvSpPr>
          <p:nvPr/>
        </p:nvSpPr>
        <p:spPr bwMode="auto">
          <a:xfrm>
            <a:off x="7017727" y="1955005"/>
            <a:ext cx="0" cy="809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3" name="Rectangle 415"/>
          <p:cNvSpPr>
            <a:spLocks noChangeArrowheads="1"/>
          </p:cNvSpPr>
          <p:nvPr/>
        </p:nvSpPr>
        <p:spPr bwMode="auto">
          <a:xfrm>
            <a:off x="6875584" y="521492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     Soll	      Haben</a:t>
            </a:r>
          </a:p>
        </p:txBody>
      </p:sp>
      <p:sp>
        <p:nvSpPr>
          <p:cNvPr id="74" name="Rectangle 416"/>
          <p:cNvSpPr>
            <a:spLocks noChangeArrowheads="1"/>
          </p:cNvSpPr>
          <p:nvPr/>
        </p:nvSpPr>
        <p:spPr bwMode="auto">
          <a:xfrm>
            <a:off x="6885843" y="1639092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     Soll	      Haben</a:t>
            </a:r>
          </a:p>
        </p:txBody>
      </p:sp>
      <p:sp>
        <p:nvSpPr>
          <p:cNvPr id="75" name="Line 395"/>
          <p:cNvSpPr>
            <a:spLocks noChangeShapeType="1"/>
          </p:cNvSpPr>
          <p:nvPr/>
        </p:nvSpPr>
        <p:spPr bwMode="auto">
          <a:xfrm>
            <a:off x="5265128" y="3040259"/>
            <a:ext cx="3515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" name="Line 396"/>
          <p:cNvSpPr>
            <a:spLocks noChangeShapeType="1"/>
          </p:cNvSpPr>
          <p:nvPr/>
        </p:nvSpPr>
        <p:spPr bwMode="auto">
          <a:xfrm>
            <a:off x="7902820" y="3040259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" name="Rectangle 398"/>
          <p:cNvSpPr>
            <a:spLocks noChangeArrowheads="1"/>
          </p:cNvSpPr>
          <p:nvPr/>
        </p:nvSpPr>
        <p:spPr bwMode="auto">
          <a:xfrm>
            <a:off x="5171343" y="2798960"/>
            <a:ext cx="108965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/>
              <a:t>HW-Erlöse</a:t>
            </a:r>
            <a:endParaRPr lang="de-DE" altLang="de-DE" sz="1400" b="1" dirty="0"/>
          </a:p>
        </p:txBody>
      </p:sp>
      <p:sp>
        <p:nvSpPr>
          <p:cNvPr id="79" name="Line 402"/>
          <p:cNvSpPr>
            <a:spLocks noChangeShapeType="1"/>
          </p:cNvSpPr>
          <p:nvPr/>
        </p:nvSpPr>
        <p:spPr bwMode="auto">
          <a:xfrm>
            <a:off x="7029030" y="3041120"/>
            <a:ext cx="0" cy="809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" name="Line 410"/>
          <p:cNvSpPr>
            <a:spLocks noChangeShapeType="1"/>
          </p:cNvSpPr>
          <p:nvPr/>
        </p:nvSpPr>
        <p:spPr bwMode="auto">
          <a:xfrm>
            <a:off x="5279048" y="4540264"/>
            <a:ext cx="351545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81" name="Line 411"/>
          <p:cNvSpPr>
            <a:spLocks noChangeShapeType="1"/>
          </p:cNvSpPr>
          <p:nvPr/>
        </p:nvSpPr>
        <p:spPr bwMode="auto">
          <a:xfrm>
            <a:off x="7916739" y="4540264"/>
            <a:ext cx="3269" cy="507986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82" name="Rectangle 412"/>
          <p:cNvSpPr>
            <a:spLocks noChangeArrowheads="1"/>
          </p:cNvSpPr>
          <p:nvPr/>
        </p:nvSpPr>
        <p:spPr bwMode="auto">
          <a:xfrm>
            <a:off x="5185263" y="4298965"/>
            <a:ext cx="56586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>
                <a:solidFill>
                  <a:srgbClr val="FF0000"/>
                </a:solidFill>
              </a:rPr>
              <a:t>SBK</a:t>
            </a:r>
            <a:endParaRPr lang="de-DE" altLang="de-DE" sz="1400" b="1" dirty="0">
              <a:solidFill>
                <a:srgbClr val="FF0000"/>
              </a:solidFill>
            </a:endParaRPr>
          </a:p>
        </p:txBody>
      </p:sp>
      <p:sp>
        <p:nvSpPr>
          <p:cNvPr id="84" name="Line 414"/>
          <p:cNvSpPr>
            <a:spLocks noChangeShapeType="1"/>
          </p:cNvSpPr>
          <p:nvPr/>
        </p:nvSpPr>
        <p:spPr bwMode="auto">
          <a:xfrm flipH="1">
            <a:off x="7025054" y="4560902"/>
            <a:ext cx="2198" cy="48734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85" name="Rectangle 416"/>
          <p:cNvSpPr>
            <a:spLocks noChangeArrowheads="1"/>
          </p:cNvSpPr>
          <p:nvPr/>
        </p:nvSpPr>
        <p:spPr bwMode="auto">
          <a:xfrm>
            <a:off x="6895367" y="4244990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rgbClr val="FF0000"/>
                </a:solidFill>
              </a:rPr>
              <a:t>     Soll	      Haben</a:t>
            </a:r>
          </a:p>
        </p:txBody>
      </p:sp>
      <p:sp>
        <p:nvSpPr>
          <p:cNvPr id="91" name="Line 410"/>
          <p:cNvSpPr>
            <a:spLocks noChangeShapeType="1"/>
          </p:cNvSpPr>
          <p:nvPr/>
        </p:nvSpPr>
        <p:spPr bwMode="auto">
          <a:xfrm>
            <a:off x="5282317" y="5385245"/>
            <a:ext cx="351545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2" name="Line 411"/>
          <p:cNvSpPr>
            <a:spLocks noChangeShapeType="1"/>
          </p:cNvSpPr>
          <p:nvPr/>
        </p:nvSpPr>
        <p:spPr bwMode="auto">
          <a:xfrm>
            <a:off x="7920008" y="5385245"/>
            <a:ext cx="0" cy="1152426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3" name="Rectangle 412"/>
          <p:cNvSpPr>
            <a:spLocks noChangeArrowheads="1"/>
          </p:cNvSpPr>
          <p:nvPr/>
        </p:nvSpPr>
        <p:spPr bwMode="auto">
          <a:xfrm>
            <a:off x="5188532" y="5143946"/>
            <a:ext cx="554639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>
                <a:solidFill>
                  <a:srgbClr val="FF0000"/>
                </a:solidFill>
              </a:rPr>
              <a:t>GuV</a:t>
            </a:r>
            <a:endParaRPr lang="de-DE" altLang="de-DE" sz="1400" b="1" dirty="0">
              <a:solidFill>
                <a:srgbClr val="FF0000"/>
              </a:solidFill>
            </a:endParaRPr>
          </a:p>
        </p:txBody>
      </p:sp>
      <p:sp>
        <p:nvSpPr>
          <p:cNvPr id="94" name="Line 414"/>
          <p:cNvSpPr>
            <a:spLocks noChangeShapeType="1"/>
          </p:cNvSpPr>
          <p:nvPr/>
        </p:nvSpPr>
        <p:spPr bwMode="auto">
          <a:xfrm>
            <a:off x="7030520" y="5405883"/>
            <a:ext cx="0" cy="113178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5" name="Rectangle 416"/>
          <p:cNvSpPr>
            <a:spLocks noChangeArrowheads="1"/>
          </p:cNvSpPr>
          <p:nvPr/>
        </p:nvSpPr>
        <p:spPr bwMode="auto">
          <a:xfrm>
            <a:off x="6898636" y="5089971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dirty="0">
                <a:solidFill>
                  <a:srgbClr val="FF0000"/>
                </a:solidFill>
              </a:rPr>
              <a:t>     Soll	      Haben</a:t>
            </a:r>
          </a:p>
        </p:txBody>
      </p:sp>
      <p:pic>
        <p:nvPicPr>
          <p:cNvPr id="97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987416" y="2705518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4324917" y="2859728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9060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1091"/>
          <p:cNvSpPr>
            <a:spLocks noChangeArrowheads="1"/>
          </p:cNvSpPr>
          <p:nvPr/>
        </p:nvSpPr>
        <p:spPr bwMode="auto">
          <a:xfrm>
            <a:off x="68874" y="85725"/>
            <a:ext cx="8940311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5167" name="Grafik 8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135" y="109538"/>
            <a:ext cx="11092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377352" y="1836182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20709" y="1867932"/>
            <a:ext cx="360483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Am 1.1.2014 sind zwei Fernseher auf Lager</a:t>
            </a:r>
          </a:p>
          <a:p>
            <a:r>
              <a:rPr lang="de-DE" sz="1400" dirty="0"/>
              <a:t>2</a:t>
            </a:r>
            <a:r>
              <a:rPr lang="de-DE" sz="1400" dirty="0" smtClean="0"/>
              <a:t> x € 300,- = € 600,-</a:t>
            </a:r>
          </a:p>
          <a:p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Am 5.1.2014 werden drei Fernseher eingekauft</a:t>
            </a:r>
          </a:p>
          <a:p>
            <a:r>
              <a:rPr lang="de-DE" sz="1400" dirty="0" smtClean="0"/>
              <a:t>3 x € 300,- = € 900,- (E200, 33002)</a:t>
            </a:r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DE" sz="1400" dirty="0" smtClean="0"/>
              <a:t>Am 7.1.2014 werden zwei Fernseher verkauft</a:t>
            </a:r>
          </a:p>
          <a:p>
            <a:r>
              <a:rPr lang="de-DE" sz="1400" dirty="0" smtClean="0"/>
              <a:t>2 x € 600,- = € 1.200,- (K17)</a:t>
            </a:r>
          </a:p>
          <a:p>
            <a:endParaRPr lang="de-DE" sz="1400" dirty="0"/>
          </a:p>
          <a:p>
            <a:r>
              <a:rPr lang="de-DE" sz="1400" dirty="0" smtClean="0"/>
              <a:t>Endbestand am 31.1.: ___________________</a:t>
            </a:r>
          </a:p>
          <a:p>
            <a:endParaRPr lang="de-DE" sz="1400" dirty="0"/>
          </a:p>
          <a:p>
            <a:r>
              <a:rPr lang="de-DE" sz="1400" dirty="0" smtClean="0"/>
              <a:t>Wie hoch ist am 31.1.2014 der Lagerbestand?</a:t>
            </a:r>
          </a:p>
          <a:p>
            <a:r>
              <a:rPr lang="de-DE" sz="1400" dirty="0" smtClean="0"/>
              <a:t>Wie hoch ist der Wareneinsatz?</a:t>
            </a:r>
          </a:p>
          <a:p>
            <a:r>
              <a:rPr lang="de-DE" sz="1400" dirty="0" smtClean="0"/>
              <a:t>Wie hoch ist der Bruttogewinn?</a:t>
            </a:r>
          </a:p>
          <a:p>
            <a:endParaRPr lang="de-DE" sz="1400" dirty="0"/>
          </a:p>
          <a:p>
            <a:r>
              <a:rPr lang="de-DE" sz="1400" dirty="0" smtClean="0"/>
              <a:t>Stellen Sie folgende Konten per 31.1.2014 dar: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HW-Vorrat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HW-Einsatz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HW-Erlöse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GuV &amp; SBK</a:t>
            </a:r>
          </a:p>
        </p:txBody>
      </p:sp>
      <p:pic>
        <p:nvPicPr>
          <p:cNvPr id="54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649914" y="1652548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148122" y="688181"/>
            <a:ext cx="100370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134242" y="716537"/>
            <a:ext cx="3899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Samsung Fernseher</a:t>
            </a:r>
          </a:p>
          <a:p>
            <a:r>
              <a:rPr lang="de-DE" sz="1600" dirty="0" smtClean="0"/>
              <a:t>Einkaufspreis: € 300,- Verkaufspreis: € 600,-</a:t>
            </a:r>
            <a:endParaRPr lang="de-DE" sz="1600" dirty="0"/>
          </a:p>
        </p:txBody>
      </p:sp>
      <p:pic>
        <p:nvPicPr>
          <p:cNvPr id="58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660583" y="2559162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579480" y="3573764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859732" y="3850744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Line 395"/>
          <p:cNvSpPr>
            <a:spLocks noChangeShapeType="1"/>
          </p:cNvSpPr>
          <p:nvPr/>
        </p:nvSpPr>
        <p:spPr bwMode="auto">
          <a:xfrm>
            <a:off x="5265128" y="807241"/>
            <a:ext cx="3515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4" name="Line 396"/>
          <p:cNvSpPr>
            <a:spLocks noChangeShapeType="1"/>
          </p:cNvSpPr>
          <p:nvPr/>
        </p:nvSpPr>
        <p:spPr bwMode="auto">
          <a:xfrm>
            <a:off x="7902820" y="807242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" name="Rectangle 398"/>
          <p:cNvSpPr>
            <a:spLocks noChangeArrowheads="1"/>
          </p:cNvSpPr>
          <p:nvPr/>
        </p:nvSpPr>
        <p:spPr bwMode="auto">
          <a:xfrm>
            <a:off x="5171343" y="565942"/>
            <a:ext cx="1057084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/>
              <a:t>HW-Vorrat</a:t>
            </a:r>
            <a:endParaRPr lang="de-DE" altLang="de-DE" sz="1400" b="1" dirty="0"/>
          </a:p>
        </p:txBody>
      </p:sp>
      <p:sp>
        <p:nvSpPr>
          <p:cNvPr id="67" name="Line 402"/>
          <p:cNvSpPr>
            <a:spLocks noChangeShapeType="1"/>
          </p:cNvSpPr>
          <p:nvPr/>
        </p:nvSpPr>
        <p:spPr bwMode="auto">
          <a:xfrm>
            <a:off x="7013331" y="827880"/>
            <a:ext cx="0" cy="809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" name="Line 410"/>
          <p:cNvSpPr>
            <a:spLocks noChangeShapeType="1"/>
          </p:cNvSpPr>
          <p:nvPr/>
        </p:nvSpPr>
        <p:spPr bwMode="auto">
          <a:xfrm>
            <a:off x="5269524" y="1934366"/>
            <a:ext cx="35154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" name="Line 411"/>
          <p:cNvSpPr>
            <a:spLocks noChangeShapeType="1"/>
          </p:cNvSpPr>
          <p:nvPr/>
        </p:nvSpPr>
        <p:spPr bwMode="auto">
          <a:xfrm>
            <a:off x="7907215" y="1934367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0" name="Rectangle 412"/>
          <p:cNvSpPr>
            <a:spLocks noChangeArrowheads="1"/>
          </p:cNvSpPr>
          <p:nvPr/>
        </p:nvSpPr>
        <p:spPr bwMode="auto">
          <a:xfrm>
            <a:off x="5175739" y="1693067"/>
            <a:ext cx="116820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/>
              <a:t>HW-Einsatz</a:t>
            </a:r>
            <a:endParaRPr lang="de-DE" altLang="de-DE" sz="1400" b="1" dirty="0"/>
          </a:p>
        </p:txBody>
      </p:sp>
      <p:sp>
        <p:nvSpPr>
          <p:cNvPr id="72" name="Line 414"/>
          <p:cNvSpPr>
            <a:spLocks noChangeShapeType="1"/>
          </p:cNvSpPr>
          <p:nvPr/>
        </p:nvSpPr>
        <p:spPr bwMode="auto">
          <a:xfrm>
            <a:off x="7017727" y="1955005"/>
            <a:ext cx="0" cy="809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3" name="Rectangle 415"/>
          <p:cNvSpPr>
            <a:spLocks noChangeArrowheads="1"/>
          </p:cNvSpPr>
          <p:nvPr/>
        </p:nvSpPr>
        <p:spPr bwMode="auto">
          <a:xfrm>
            <a:off x="6875584" y="521492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     Soll	      Haben</a:t>
            </a:r>
          </a:p>
        </p:txBody>
      </p:sp>
      <p:sp>
        <p:nvSpPr>
          <p:cNvPr id="74" name="Rectangle 416"/>
          <p:cNvSpPr>
            <a:spLocks noChangeArrowheads="1"/>
          </p:cNvSpPr>
          <p:nvPr/>
        </p:nvSpPr>
        <p:spPr bwMode="auto">
          <a:xfrm>
            <a:off x="6885843" y="1639092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     Soll	      Haben</a:t>
            </a:r>
          </a:p>
        </p:txBody>
      </p:sp>
      <p:sp>
        <p:nvSpPr>
          <p:cNvPr id="75" name="Line 395"/>
          <p:cNvSpPr>
            <a:spLocks noChangeShapeType="1"/>
          </p:cNvSpPr>
          <p:nvPr/>
        </p:nvSpPr>
        <p:spPr bwMode="auto">
          <a:xfrm>
            <a:off x="5265128" y="3040259"/>
            <a:ext cx="3515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" name="Line 396"/>
          <p:cNvSpPr>
            <a:spLocks noChangeShapeType="1"/>
          </p:cNvSpPr>
          <p:nvPr/>
        </p:nvSpPr>
        <p:spPr bwMode="auto">
          <a:xfrm>
            <a:off x="7902820" y="3040259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" name="Rectangle 398"/>
          <p:cNvSpPr>
            <a:spLocks noChangeArrowheads="1"/>
          </p:cNvSpPr>
          <p:nvPr/>
        </p:nvSpPr>
        <p:spPr bwMode="auto">
          <a:xfrm>
            <a:off x="5171343" y="2798960"/>
            <a:ext cx="108965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/>
              <a:t>HW-Erlöse</a:t>
            </a:r>
            <a:endParaRPr lang="de-DE" altLang="de-DE" sz="1400" b="1" dirty="0"/>
          </a:p>
        </p:txBody>
      </p:sp>
      <p:sp>
        <p:nvSpPr>
          <p:cNvPr id="79" name="Line 402"/>
          <p:cNvSpPr>
            <a:spLocks noChangeShapeType="1"/>
          </p:cNvSpPr>
          <p:nvPr/>
        </p:nvSpPr>
        <p:spPr bwMode="auto">
          <a:xfrm>
            <a:off x="7029030" y="3041120"/>
            <a:ext cx="0" cy="809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" name="Line 410"/>
          <p:cNvSpPr>
            <a:spLocks noChangeShapeType="1"/>
          </p:cNvSpPr>
          <p:nvPr/>
        </p:nvSpPr>
        <p:spPr bwMode="auto">
          <a:xfrm>
            <a:off x="5279048" y="4540264"/>
            <a:ext cx="351545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81" name="Line 411"/>
          <p:cNvSpPr>
            <a:spLocks noChangeShapeType="1"/>
          </p:cNvSpPr>
          <p:nvPr/>
        </p:nvSpPr>
        <p:spPr bwMode="auto">
          <a:xfrm>
            <a:off x="7916739" y="4540264"/>
            <a:ext cx="3269" cy="507986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82" name="Rectangle 412"/>
          <p:cNvSpPr>
            <a:spLocks noChangeArrowheads="1"/>
          </p:cNvSpPr>
          <p:nvPr/>
        </p:nvSpPr>
        <p:spPr bwMode="auto">
          <a:xfrm>
            <a:off x="5185263" y="4298965"/>
            <a:ext cx="56586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>
                <a:solidFill>
                  <a:srgbClr val="FF0000"/>
                </a:solidFill>
              </a:rPr>
              <a:t>SBK</a:t>
            </a:r>
            <a:endParaRPr lang="de-DE" altLang="de-DE" sz="1400" b="1" dirty="0">
              <a:solidFill>
                <a:srgbClr val="FF0000"/>
              </a:solidFill>
            </a:endParaRPr>
          </a:p>
        </p:txBody>
      </p:sp>
      <p:sp>
        <p:nvSpPr>
          <p:cNvPr id="84" name="Line 414"/>
          <p:cNvSpPr>
            <a:spLocks noChangeShapeType="1"/>
          </p:cNvSpPr>
          <p:nvPr/>
        </p:nvSpPr>
        <p:spPr bwMode="auto">
          <a:xfrm flipH="1">
            <a:off x="7025054" y="4560902"/>
            <a:ext cx="2198" cy="48734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85" name="Rectangle 416"/>
          <p:cNvSpPr>
            <a:spLocks noChangeArrowheads="1"/>
          </p:cNvSpPr>
          <p:nvPr/>
        </p:nvSpPr>
        <p:spPr bwMode="auto">
          <a:xfrm>
            <a:off x="6895367" y="4244990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rgbClr val="FF0000"/>
                </a:solidFill>
              </a:rPr>
              <a:t>     Soll	      Haben</a:t>
            </a:r>
          </a:p>
        </p:txBody>
      </p:sp>
      <p:sp>
        <p:nvSpPr>
          <p:cNvPr id="4" name="Rechteck 3"/>
          <p:cNvSpPr/>
          <p:nvPr/>
        </p:nvSpPr>
        <p:spPr>
          <a:xfrm>
            <a:off x="5279047" y="822046"/>
            <a:ext cx="3060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1.1.   AB                      600,-</a:t>
            </a:r>
          </a:p>
          <a:p>
            <a:r>
              <a:rPr lang="de-DE" sz="1600" dirty="0" smtClean="0"/>
              <a:t>31.1. 5010                   300,-</a:t>
            </a:r>
          </a:p>
          <a:p>
            <a:r>
              <a:rPr lang="de-DE" sz="1600" dirty="0" smtClean="0"/>
              <a:t>31.1. SBK                                    </a:t>
            </a:r>
            <a:r>
              <a:rPr lang="de-DE" sz="1600" dirty="0" smtClean="0">
                <a:solidFill>
                  <a:srgbClr val="00B050"/>
                </a:solidFill>
              </a:rPr>
              <a:t>900,-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5410835" y="2004354"/>
            <a:ext cx="2985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5</a:t>
            </a:r>
            <a:r>
              <a:rPr lang="de-DE" sz="1600" dirty="0" smtClean="0"/>
              <a:t>.1. 33002               900,-</a:t>
            </a:r>
          </a:p>
          <a:p>
            <a:r>
              <a:rPr lang="de-DE" sz="1600" dirty="0" smtClean="0"/>
              <a:t>31.1. GUV                                 </a:t>
            </a:r>
            <a:r>
              <a:rPr lang="de-DE" sz="1600" dirty="0" smtClean="0">
                <a:solidFill>
                  <a:schemeClr val="accent2">
                    <a:lumMod val="75000"/>
                  </a:schemeClr>
                </a:solidFill>
              </a:rPr>
              <a:t>900,-</a:t>
            </a:r>
            <a:endParaRPr lang="de-D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424607" y="3107379"/>
            <a:ext cx="3167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7.1. 2700                                   1.200,-</a:t>
            </a:r>
          </a:p>
          <a:p>
            <a:r>
              <a:rPr lang="de-DE" sz="1600" dirty="0" smtClean="0"/>
              <a:t>31.1. GUV              </a:t>
            </a:r>
            <a:r>
              <a:rPr lang="de-DE" sz="1600" dirty="0" smtClean="0">
                <a:solidFill>
                  <a:srgbClr val="7030A0"/>
                </a:solidFill>
              </a:rPr>
              <a:t>1.200,-</a:t>
            </a:r>
            <a:endParaRPr lang="de-DE" sz="1600" dirty="0">
              <a:solidFill>
                <a:srgbClr val="7030A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229959" y="3899787"/>
            <a:ext cx="3712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Endbestand am 31.1.: 3 Stück zu  € 900,- </a:t>
            </a:r>
            <a:endParaRPr lang="de-DE" sz="1600" dirty="0"/>
          </a:p>
        </p:txBody>
      </p:sp>
      <p:sp>
        <p:nvSpPr>
          <p:cNvPr id="90" name="Rechteck 89"/>
          <p:cNvSpPr/>
          <p:nvPr/>
        </p:nvSpPr>
        <p:spPr>
          <a:xfrm>
            <a:off x="5182235" y="4619109"/>
            <a:ext cx="26513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31.1. HW-Vorrat             </a:t>
            </a:r>
            <a:r>
              <a:rPr lang="de-DE" sz="1600" dirty="0" smtClean="0">
                <a:solidFill>
                  <a:srgbClr val="00B050"/>
                </a:solidFill>
              </a:rPr>
              <a:t>900,-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91" name="Line 410"/>
          <p:cNvSpPr>
            <a:spLocks noChangeShapeType="1"/>
          </p:cNvSpPr>
          <p:nvPr/>
        </p:nvSpPr>
        <p:spPr bwMode="auto">
          <a:xfrm>
            <a:off x="5282317" y="5385245"/>
            <a:ext cx="351545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2" name="Line 411"/>
          <p:cNvSpPr>
            <a:spLocks noChangeShapeType="1"/>
          </p:cNvSpPr>
          <p:nvPr/>
        </p:nvSpPr>
        <p:spPr bwMode="auto">
          <a:xfrm>
            <a:off x="7920008" y="5385245"/>
            <a:ext cx="0" cy="1152426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3" name="Rectangle 412"/>
          <p:cNvSpPr>
            <a:spLocks noChangeArrowheads="1"/>
          </p:cNvSpPr>
          <p:nvPr/>
        </p:nvSpPr>
        <p:spPr bwMode="auto">
          <a:xfrm>
            <a:off x="5188532" y="5143946"/>
            <a:ext cx="554639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b="1" dirty="0" smtClean="0">
                <a:solidFill>
                  <a:srgbClr val="FF0000"/>
                </a:solidFill>
              </a:rPr>
              <a:t>GuV</a:t>
            </a:r>
            <a:endParaRPr lang="de-DE" altLang="de-DE" sz="1400" b="1" dirty="0">
              <a:solidFill>
                <a:srgbClr val="FF0000"/>
              </a:solidFill>
            </a:endParaRPr>
          </a:p>
        </p:txBody>
      </p:sp>
      <p:sp>
        <p:nvSpPr>
          <p:cNvPr id="94" name="Line 414"/>
          <p:cNvSpPr>
            <a:spLocks noChangeShapeType="1"/>
          </p:cNvSpPr>
          <p:nvPr/>
        </p:nvSpPr>
        <p:spPr bwMode="auto">
          <a:xfrm>
            <a:off x="7030520" y="5405883"/>
            <a:ext cx="0" cy="1131788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95" name="Rectangle 416"/>
          <p:cNvSpPr>
            <a:spLocks noChangeArrowheads="1"/>
          </p:cNvSpPr>
          <p:nvPr/>
        </p:nvSpPr>
        <p:spPr bwMode="auto">
          <a:xfrm>
            <a:off x="6898636" y="5089971"/>
            <a:ext cx="201978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dirty="0">
                <a:solidFill>
                  <a:srgbClr val="FF0000"/>
                </a:solidFill>
              </a:rPr>
              <a:t>     Soll	      Haben</a:t>
            </a:r>
          </a:p>
        </p:txBody>
      </p:sp>
      <p:sp>
        <p:nvSpPr>
          <p:cNvPr id="96" name="Rechteck 95"/>
          <p:cNvSpPr/>
          <p:nvPr/>
        </p:nvSpPr>
        <p:spPr>
          <a:xfrm>
            <a:off x="5185504" y="5464091"/>
            <a:ext cx="3368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31.1. HW-Einsatz           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  <a:t>900,-</a:t>
            </a:r>
          </a:p>
          <a:p>
            <a:r>
              <a:rPr lang="de-DE" sz="1600" dirty="0" smtClean="0"/>
              <a:t>31.1. HW-Erlöse                           </a:t>
            </a:r>
            <a:r>
              <a:rPr lang="de-DE" sz="1600" dirty="0" smtClean="0">
                <a:solidFill>
                  <a:srgbClr val="7030A0"/>
                </a:solidFill>
              </a:rPr>
              <a:t>1.200,-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GEWINN                        300,-</a:t>
            </a:r>
            <a:endParaRPr lang="de-DE" sz="1600" dirty="0">
              <a:solidFill>
                <a:srgbClr val="FF0000"/>
              </a:solidFill>
            </a:endParaRPr>
          </a:p>
        </p:txBody>
      </p:sp>
      <p:pic>
        <p:nvPicPr>
          <p:cNvPr id="97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3987416" y="2705518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1" descr="http://old.stadtausstellung.at/pic_10195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42" b="16147"/>
          <a:stretch/>
        </p:blipFill>
        <p:spPr bwMode="auto">
          <a:xfrm>
            <a:off x="4324917" y="2859728"/>
            <a:ext cx="67929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19"/>
          <p:cNvSpPr>
            <a:spLocks noChangeArrowheads="1"/>
          </p:cNvSpPr>
          <p:nvPr/>
        </p:nvSpPr>
        <p:spPr bwMode="auto">
          <a:xfrm>
            <a:off x="102577" y="133350"/>
            <a:ext cx="5013232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Warenvorrat – Wareneinsatz - Rohgewinn</a:t>
            </a:r>
            <a:endParaRPr lang="de-DE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0509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Bildschirmpräsentation (4:3)</PresentationFormat>
  <Paragraphs>82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Helmut Bauer</dc:creator>
  <cp:lastModifiedBy>Mag. Helmut Bauer</cp:lastModifiedBy>
  <cp:revision>1</cp:revision>
  <dcterms:created xsi:type="dcterms:W3CDTF">2014-01-27T16:14:55Z</dcterms:created>
  <dcterms:modified xsi:type="dcterms:W3CDTF">2014-01-27T16:15:09Z</dcterms:modified>
</cp:coreProperties>
</file>