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4" r:id="rId2"/>
    <p:sldId id="336" r:id="rId3"/>
    <p:sldId id="337" r:id="rId4"/>
  </p:sldIdLst>
  <p:sldSz cx="9906000" cy="6858000" type="A4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DDDDD"/>
    <a:srgbClr val="009900"/>
    <a:srgbClr val="006600"/>
    <a:srgbClr val="99FFCC"/>
    <a:srgbClr val="CCFFFF"/>
    <a:srgbClr val="33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43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-72" y="-816"/>
      </p:cViewPr>
      <p:guideLst>
        <p:guide orient="horz" pos="2809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4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132C89-B40D-448E-9825-4346EEDADA6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79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7863" y="782638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0588"/>
            <a:ext cx="48974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1F7F3E2-A934-4429-A8EE-7A78CAFD7B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787D-EDD5-4CB0-BA2A-ED4068FBA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2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7FA1-284B-460F-B30F-F8085A3BE5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1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2114550" cy="506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4850" y="609600"/>
            <a:ext cx="6191250" cy="506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0BB5-8326-495E-A74D-F96C06AA26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9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21E0-3F69-4A0B-ADB5-E1B3A34F5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8D75-5272-46B3-A239-93A2DBA1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485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69A8-AC7C-4CF5-AFE9-6DA7FE5B02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4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07DE-24C5-4E76-89D4-63720C272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3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6372-234B-43A1-8955-357894FE6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2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4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orelDRAW!" r:id="rId3" imgW="3181241" imgH="3438538" progId="">
                  <p:embed/>
                </p:oleObj>
              </mc:Choice>
              <mc:Fallback>
                <p:oleObj name="CorelDRAW!" r:id="rId3" imgW="3181241" imgH="343853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6" name="Rechteck 14"/>
          <p:cNvSpPr>
            <a:spLocks noChangeArrowheads="1"/>
          </p:cNvSpPr>
          <p:nvPr userDrawn="1"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/>
          </a:p>
        </p:txBody>
      </p:sp>
      <p:grpSp>
        <p:nvGrpSpPr>
          <p:cNvPr id="7" name="Gruppieren 11"/>
          <p:cNvGrpSpPr>
            <a:grpSpLocks/>
          </p:cNvGrpSpPr>
          <p:nvPr userDrawn="1"/>
        </p:nvGrpSpPr>
        <p:grpSpPr bwMode="auto">
          <a:xfrm>
            <a:off x="74613" y="85725"/>
            <a:ext cx="9685337" cy="484188"/>
            <a:chOff x="74613" y="85725"/>
            <a:chExt cx="9685337" cy="484188"/>
          </a:xfrm>
        </p:grpSpPr>
        <p:sp>
          <p:nvSpPr>
            <p:cNvPr id="8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de-AT"/>
            </a:p>
          </p:txBody>
        </p:sp>
        <p:pic>
          <p:nvPicPr>
            <p:cNvPr id="9" name="Grafik 17" descr="bauerpoint.gif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053A-8539-4490-A0FC-85CA116E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9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7F87-1BA4-42B7-BF77-91C6FCA62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D83A-3744-4111-947A-BF6528EE1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5621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DE8712-EBDB-4E69-A675-7EE0A1B7A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1033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!" r:id="rId14" imgW="33232619" imgH="35909353" progId="">
                  <p:embed/>
                </p:oleObj>
              </mc:Choice>
              <mc:Fallback>
                <p:oleObj name="CorelDRAW!" r:id="rId14" imgW="33232619" imgH="35909353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-1" y="660400"/>
            <a:ext cx="9588501" cy="19177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Ott </a:t>
            </a:r>
            <a:r>
              <a:rPr lang="de-DE" sz="1400" b="1" dirty="0" err="1" smtClean="0">
                <a:latin typeface="Calibri" pitchFamily="34" charset="0"/>
                <a:cs typeface="Calibri" pitchFamily="34" charset="0"/>
              </a:rPr>
              <a:t>e.U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– Fashion Store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12.11. – E222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Ott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e.U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 kauft 200 Levis Jeans im 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Wert von insgesamt €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6.600,- 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 vom Textilgroßhändler Martens (33212)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16.11.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S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13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Farbe der Hosen entspricht nicht exakt den Vorstellungen, die Ware verbleibt jedoch bei der Ott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e.U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 – Als kleine Entschädigung übermittelt Martens eine Gutschrift über 5 % Rabatt.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19.11.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B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36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Ott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e.U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 überweist den die E222 abzüglich der Gutschrift S 13 an Martens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58453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Eingangsrechnungen – nachträglicher Rabatt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Textfeld 12"/>
          <p:cNvSpPr txBox="1">
            <a:spLocks noChangeArrowheads="1"/>
          </p:cNvSpPr>
          <p:nvPr/>
        </p:nvSpPr>
        <p:spPr bwMode="auto">
          <a:xfrm>
            <a:off x="6584756" y="5914344"/>
            <a:ext cx="2963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1" dirty="0">
                <a:latin typeface="Calibri" pitchFamily="34" charset="0"/>
                <a:cs typeface="Calibri" pitchFamily="34" charset="0"/>
              </a:rPr>
              <a:t>Aufgaben:  </a:t>
            </a:r>
            <a:endParaRPr lang="de-DE" sz="12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Aufstellung der erforderlichen Buchungen</a:t>
            </a:r>
            <a:br>
              <a:rPr lang="de-DE" sz="1200" dirty="0" smtClean="0">
                <a:latin typeface="Calibri" pitchFamily="34" charset="0"/>
                <a:cs typeface="Calibri" pitchFamily="34" charset="0"/>
              </a:rPr>
            </a:b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aus Sicht der Ott </a:t>
            </a:r>
            <a:r>
              <a:rPr lang="de-DE" sz="1200" dirty="0" err="1" smtClean="0">
                <a:latin typeface="Calibri" pitchFamily="34" charset="0"/>
                <a:cs typeface="Calibri" pitchFamily="34" charset="0"/>
              </a:rPr>
              <a:t>e.U</a:t>
            </a:r>
            <a:r>
              <a:rPr lang="de-DE" sz="1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Darstellung des Kontos  33212</a:t>
            </a: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300" y="2706052"/>
            <a:ext cx="6385142" cy="256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 descr="http://www.levisjeanssales.com/images/Levis/mens-jeans/10-15/Outlet-Levis-501-jeans-with-grinding-blanch-cat-beard-Blue-jea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142" y="2706051"/>
            <a:ext cx="2183498" cy="267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241300" y="5327651"/>
            <a:ext cx="4945062" cy="1357312"/>
            <a:chOff x="2937" y="3392"/>
            <a:chExt cx="3130" cy="927"/>
          </a:xfrm>
        </p:grpSpPr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2995" y="3599"/>
              <a:ext cx="3072" cy="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5299" y="3599"/>
              <a:ext cx="0" cy="72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4531" y="3599"/>
              <a:ext cx="0" cy="720"/>
            </a:xfrm>
            <a:prstGeom prst="line">
              <a:avLst/>
            </a:prstGeom>
            <a:noFill/>
            <a:ln w="38100" cmpd="dbl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937" y="3392"/>
              <a:ext cx="16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33212 Textilgroßhandel Martens</a:t>
              </a:r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-1" y="660400"/>
            <a:ext cx="9588501" cy="19177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Schuhgroßhandel </a:t>
            </a:r>
            <a:r>
              <a:rPr lang="de-DE" sz="1400" b="1" dirty="0" err="1" smtClean="0">
                <a:latin typeface="Calibri" pitchFamily="34" charset="0"/>
                <a:cs typeface="Calibri" pitchFamily="34" charset="0"/>
              </a:rPr>
              <a:t>Roboma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 GmbH 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22.12. – A324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Der Kunde Vettel (20485) kauft 4 Paar Puma „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Repli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Cat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“ á € 69,-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). Erfassen Sie den Betrag auf dem Kundenkonto.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29.12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S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20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besten Kunden erhalten am Jahresende einen Umsatzbonus (Stammkundenrabatt) in Höhe von 3 % des Umsatzes. Die bisherigen Umsätze 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des Kunden Vettel betragen € 4.860,-.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Berechnen und Verbuchen Sie den Umsatzbonus.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31.12.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B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60 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Der Kunde Vettel begleicht die A324 abzüglich Umsatzbonus durch Banküberweisung.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6336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Ausgangsrechnung – nachträglicher Rabatt/Bonus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Textfeld 12"/>
          <p:cNvSpPr txBox="1">
            <a:spLocks noChangeArrowheads="1"/>
          </p:cNvSpPr>
          <p:nvPr/>
        </p:nvSpPr>
        <p:spPr bwMode="auto">
          <a:xfrm>
            <a:off x="6584756" y="5914344"/>
            <a:ext cx="2963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1" dirty="0">
                <a:latin typeface="Calibri" pitchFamily="34" charset="0"/>
                <a:cs typeface="Calibri" pitchFamily="34" charset="0"/>
              </a:rPr>
              <a:t>Aufgaben:  </a:t>
            </a:r>
            <a:endParaRPr lang="de-DE" sz="12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Aufstellung der erforderlichen Buchungen</a:t>
            </a:r>
            <a:br>
              <a:rPr lang="de-DE" sz="1200" dirty="0" smtClean="0">
                <a:latin typeface="Calibri" pitchFamily="34" charset="0"/>
                <a:cs typeface="Calibri" pitchFamily="34" charset="0"/>
              </a:rPr>
            </a:b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aus Sicht der </a:t>
            </a:r>
            <a:r>
              <a:rPr lang="de-DE" sz="1200" dirty="0" err="1" smtClean="0">
                <a:latin typeface="Calibri" pitchFamily="34" charset="0"/>
                <a:cs typeface="Calibri" pitchFamily="34" charset="0"/>
              </a:rPr>
              <a:t>Roboma</a:t>
            </a:r>
            <a:r>
              <a:rPr lang="de-DE" sz="1200" dirty="0" smtClean="0">
                <a:latin typeface="Calibri" pitchFamily="34" charset="0"/>
                <a:cs typeface="Calibri" pitchFamily="34" charset="0"/>
              </a:rPr>
              <a:t> GmbH.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Darstellung des Kontos  20485</a:t>
            </a: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grpSp>
        <p:nvGrpSpPr>
          <p:cNvPr id="3082" name="Group 48"/>
          <p:cNvGrpSpPr>
            <a:grpSpLocks/>
          </p:cNvGrpSpPr>
          <p:nvPr/>
        </p:nvGrpSpPr>
        <p:grpSpPr bwMode="auto">
          <a:xfrm>
            <a:off x="241300" y="5327651"/>
            <a:ext cx="4945064" cy="1357312"/>
            <a:chOff x="2937" y="3392"/>
            <a:chExt cx="3130" cy="927"/>
          </a:xfrm>
        </p:grpSpPr>
        <p:sp>
          <p:nvSpPr>
            <p:cNvPr id="3086" name="Line 24"/>
            <p:cNvSpPr>
              <a:spLocks noChangeShapeType="1"/>
            </p:cNvSpPr>
            <p:nvPr/>
          </p:nvSpPr>
          <p:spPr bwMode="auto">
            <a:xfrm>
              <a:off x="2995" y="3599"/>
              <a:ext cx="3072" cy="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087" name="Line 25"/>
            <p:cNvSpPr>
              <a:spLocks noChangeShapeType="1"/>
            </p:cNvSpPr>
            <p:nvPr/>
          </p:nvSpPr>
          <p:spPr bwMode="auto">
            <a:xfrm>
              <a:off x="5299" y="3599"/>
              <a:ext cx="0" cy="72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088" name="Line 26"/>
            <p:cNvSpPr>
              <a:spLocks noChangeShapeType="1"/>
            </p:cNvSpPr>
            <p:nvPr/>
          </p:nvSpPr>
          <p:spPr bwMode="auto">
            <a:xfrm>
              <a:off x="4531" y="3599"/>
              <a:ext cx="0" cy="720"/>
            </a:xfrm>
            <a:prstGeom prst="line">
              <a:avLst/>
            </a:prstGeom>
            <a:noFill/>
            <a:ln w="38100" cmpd="dbl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089" name="Rectangle 27"/>
            <p:cNvSpPr>
              <a:spLocks noChangeArrowheads="1"/>
            </p:cNvSpPr>
            <p:nvPr/>
          </p:nvSpPr>
          <p:spPr bwMode="auto">
            <a:xfrm>
              <a:off x="2937" y="3392"/>
              <a:ext cx="22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20485 Vettel</a:t>
              </a:r>
            </a:p>
            <a:p>
              <a:pPr defTabSz="762000" eaLnBrk="0" hangingPunct="0"/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… Umsätze Jan. – Dez.       	      </a:t>
              </a:r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4.860,-</a:t>
              </a:r>
              <a:endParaRPr lang="de-DE" sz="1200" dirty="0" smtClean="0">
                <a:solidFill>
                  <a:srgbClr val="003300"/>
                </a:solidFill>
                <a:latin typeface="Verdana" pitchFamily="34" charset="0"/>
              </a:endParaRPr>
            </a:p>
          </p:txBody>
        </p:sp>
      </p:grpSp>
      <p:pic>
        <p:nvPicPr>
          <p:cNvPr id="3095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300" y="2706052"/>
            <a:ext cx="6385142" cy="256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 descr="http://bilder.ottoversand.at/asset/mmo/ov_formats/632527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27" b="32437"/>
          <a:stretch/>
        </p:blipFill>
        <p:spPr bwMode="auto">
          <a:xfrm>
            <a:off x="6709552" y="2963435"/>
            <a:ext cx="1562100" cy="71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bilder.ottoversand.at/asset/mmo/ov_formats/632527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27" b="32437"/>
          <a:stretch/>
        </p:blipFill>
        <p:spPr bwMode="auto">
          <a:xfrm>
            <a:off x="7441778" y="3696178"/>
            <a:ext cx="1562100" cy="71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bilder.ottoversand.at/asset/mmo/ov_formats/632527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27" b="32437"/>
          <a:stretch/>
        </p:blipFill>
        <p:spPr bwMode="auto">
          <a:xfrm>
            <a:off x="8174004" y="4428921"/>
            <a:ext cx="1562100" cy="71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9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08558"/>
              </p:ext>
            </p:extLst>
          </p:nvPr>
        </p:nvGraphicFramePr>
        <p:xfrm>
          <a:off x="495300" y="1187450"/>
          <a:ext cx="30480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12.11.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5010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5.500,00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1.100,00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33212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6.600,00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16.11.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33212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330,00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5010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275,00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  55,00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19.11.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E222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6.600,00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S13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330,00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offen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6.270,00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33212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2800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     6.270,00   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57200" y="72704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 1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04880"/>
              </p:ext>
            </p:extLst>
          </p:nvPr>
        </p:nvGraphicFramePr>
        <p:xfrm>
          <a:off x="6324600" y="2946400"/>
          <a:ext cx="30480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22.12.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20485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276,00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4000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230,00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3500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  46,00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Umsatz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4.860,00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Bonus 3 %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145,80   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 smtClean="0">
                          <a:effectLst/>
                        </a:rPr>
                        <a:t>29.12</a:t>
                      </a:r>
                      <a:r>
                        <a:rPr lang="de-AT" sz="1100" u="none" strike="noStrike" dirty="0">
                          <a:effectLst/>
                        </a:rPr>
                        <a:t>.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4400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121,50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3500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  24,30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20485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145,80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 smtClean="0">
                          <a:effectLst/>
                        </a:rPr>
                        <a:t>31.12.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A324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276,00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-       145,80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offen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        130,20  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2800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20485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         130,20   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324600" y="250504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 1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177800" y="15240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Lösung</a:t>
            </a:r>
            <a:endParaRPr lang="de-AT" dirty="0"/>
          </a:p>
        </p:txBody>
      </p: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177800" y="4502151"/>
            <a:ext cx="4945062" cy="1357312"/>
            <a:chOff x="2937" y="3392"/>
            <a:chExt cx="3130" cy="927"/>
          </a:xfrm>
        </p:grpSpPr>
        <p:sp>
          <p:nvSpPr>
            <p:cNvPr id="10" name="Line 24"/>
            <p:cNvSpPr>
              <a:spLocks noChangeShapeType="1"/>
            </p:cNvSpPr>
            <p:nvPr/>
          </p:nvSpPr>
          <p:spPr bwMode="auto">
            <a:xfrm>
              <a:off x="2995" y="3599"/>
              <a:ext cx="3072" cy="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5299" y="3599"/>
              <a:ext cx="0" cy="72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4531" y="3599"/>
              <a:ext cx="0" cy="720"/>
            </a:xfrm>
            <a:prstGeom prst="line">
              <a:avLst/>
            </a:prstGeom>
            <a:noFill/>
            <a:ln w="38100" cmpd="dbl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937" y="3392"/>
              <a:ext cx="2917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33212 Textilgroßhandel </a:t>
              </a:r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Martens</a:t>
              </a:r>
            </a:p>
            <a:p>
              <a:pPr defTabSz="762000" eaLnBrk="0" hangingPunct="0"/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12.11. 5010, 2500                                            6.600,-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16.11. 5010, 2500                       330,-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19.11. 2800                              6.270,-</a:t>
              </a:r>
            </a:p>
            <a:p>
              <a:pPr defTabSz="762000" eaLnBrk="0" hangingPunct="0"/>
              <a:r>
                <a:rPr lang="de-DE" sz="1200" dirty="0">
                  <a:solidFill>
                    <a:srgbClr val="003300"/>
                  </a:solidFill>
                  <a:latin typeface="Verdana" pitchFamily="34" charset="0"/>
                </a:rPr>
                <a:t> </a:t>
              </a:r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                                              6.600,-             6.600,-</a:t>
              </a:r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</p:txBody>
        </p:sp>
      </p:grpSp>
      <p:cxnSp>
        <p:nvCxnSpPr>
          <p:cNvPr id="15" name="Gerade Verbindung 14"/>
          <p:cNvCxnSpPr/>
          <p:nvPr/>
        </p:nvCxnSpPr>
        <p:spPr bwMode="auto">
          <a:xfrm>
            <a:off x="2696148" y="5461000"/>
            <a:ext cx="2193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4786345" y="836584"/>
            <a:ext cx="4945062" cy="1940063"/>
            <a:chOff x="2937" y="3392"/>
            <a:chExt cx="3130" cy="1325"/>
          </a:xfrm>
        </p:grpSpPr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2995" y="3599"/>
              <a:ext cx="3072" cy="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5299" y="3599"/>
              <a:ext cx="0" cy="72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4531" y="3599"/>
              <a:ext cx="0" cy="720"/>
            </a:xfrm>
            <a:prstGeom prst="line">
              <a:avLst/>
            </a:prstGeom>
            <a:noFill/>
            <a:ln w="38100" cmpd="dbl">
              <a:solidFill>
                <a:srgbClr val="00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2937" y="3392"/>
              <a:ext cx="2892" cy="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20485 Vettel</a:t>
              </a:r>
            </a:p>
            <a:p>
              <a:pPr defTabSz="762000" eaLnBrk="0" hangingPunct="0"/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Umsätze Jan-Dez                         4.860,-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Zahlungseingänge                                            4.860,-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22.12. 4000, 3500                          276,-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29.12. 4400, 3500                                           145,80</a:t>
              </a: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31.12. 2800                                                     130,20</a:t>
              </a:r>
            </a:p>
            <a:p>
              <a:pPr defTabSz="762000" eaLnBrk="0" hangingPunct="0"/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  <a:p>
              <a:pPr defTabSz="762000" eaLnBrk="0" hangingPunct="0"/>
              <a:r>
                <a:rPr lang="de-DE" sz="1200" dirty="0" smtClean="0">
                  <a:solidFill>
                    <a:srgbClr val="003300"/>
                  </a:solidFill>
                  <a:latin typeface="Verdana" pitchFamily="34" charset="0"/>
                </a:rPr>
                <a:t>                                                 5.136,-           5.136,-</a:t>
              </a:r>
            </a:p>
            <a:p>
              <a:pPr defTabSz="762000" eaLnBrk="0" hangingPunct="0"/>
              <a:endParaRPr lang="de-DE" sz="1200" dirty="0">
                <a:solidFill>
                  <a:srgbClr val="003300"/>
                </a:solidFill>
                <a:latin typeface="Verdana" pitchFamily="34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7304693" y="2193897"/>
            <a:ext cx="2193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4247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A4-Papier (210x297 mm)</PresentationFormat>
  <Paragraphs>100</Paragraphs>
  <Slides>3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Standarddesign</vt:lpstr>
      <vt:lpstr>CorelDRAW!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installer</cp:lastModifiedBy>
  <cp:revision>200</cp:revision>
  <cp:lastPrinted>1999-11-18T15:02:04Z</cp:lastPrinted>
  <dcterms:created xsi:type="dcterms:W3CDTF">1998-08-03T08:19:10Z</dcterms:created>
  <dcterms:modified xsi:type="dcterms:W3CDTF">2012-11-23T09:41:02Z</dcterms:modified>
</cp:coreProperties>
</file>