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75" r:id="rId3"/>
    <p:sldId id="274" r:id="rId4"/>
    <p:sldId id="262" r:id="rId5"/>
    <p:sldId id="264" r:id="rId6"/>
    <p:sldId id="277" r:id="rId7"/>
    <p:sldId id="278" r:id="rId8"/>
    <p:sldId id="273" r:id="rId9"/>
    <p:sldId id="284" r:id="rId10"/>
    <p:sldId id="268" r:id="rId11"/>
    <p:sldId id="280" r:id="rId12"/>
    <p:sldId id="281" r:id="rId13"/>
    <p:sldId id="282" r:id="rId14"/>
    <p:sldId id="283" r:id="rId15"/>
  </p:sldIdLst>
  <p:sldSz cx="9906000" cy="6858000" type="A4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0000"/>
    <a:srgbClr val="CC6600"/>
    <a:srgbClr val="FF66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32" y="84"/>
      </p:cViewPr>
      <p:guideLst>
        <p:guide orient="horz" pos="2160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E956C9-F47B-4D8F-BDC6-24F6DACC0D2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6014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2629CC-C427-45D0-818C-0C74F3B887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08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4D9E58-01A2-4AF7-A339-0A2CCFBAE24C}" type="slidenum">
              <a:rPr lang="de-DE" altLang="de-DE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865188"/>
            <a:ext cx="5027613" cy="3479800"/>
          </a:xfrm>
          <a:ln w="12700" cap="flat">
            <a:solidFill>
              <a:schemeClr val="tx1"/>
            </a:solidFill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de-DE" altLang="de-DE" smtClean="0"/>
              <a:t>erläutern, wann was geschieht - heute: 1. BS bei Eintreffen des Bankauszuges zweiter BS</a:t>
            </a:r>
          </a:p>
          <a:p>
            <a:pPr eaLnBrk="1" hangingPunct="1"/>
            <a:endParaRPr lang="de-DE" altLang="de-DE" smtClean="0"/>
          </a:p>
          <a:p>
            <a:pPr eaLnBrk="1" hangingPunct="1"/>
            <a:r>
              <a:rPr lang="de-DE" altLang="de-DE" smtClean="0"/>
              <a:t>unbedingt zeigen, daß beide BS zusammen "Kassa an Bank" bzw. "Bank an Kassa" ergibt.</a:t>
            </a:r>
          </a:p>
        </p:txBody>
      </p:sp>
    </p:spTree>
    <p:extLst>
      <p:ext uri="{BB962C8B-B14F-4D97-AF65-F5344CB8AC3E}">
        <p14:creationId xmlns:p14="http://schemas.microsoft.com/office/powerpoint/2010/main" val="214997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1FC29-F7E5-4E74-AFC0-F5D6CFF5340D}" type="slidenum">
              <a:rPr lang="de-DE" altLang="de-DE"/>
              <a:pPr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865188"/>
            <a:ext cx="5027613" cy="3479800"/>
          </a:xfrm>
          <a:ln w="12700" cap="flat">
            <a:solidFill>
              <a:schemeClr val="tx1"/>
            </a:solidFill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de-DE" altLang="de-DE" smtClean="0"/>
              <a:t>erläutern, wann was geschieht - heute: 1. BS bei Eintreffen des Bankauszuges zweiter BS</a:t>
            </a:r>
          </a:p>
          <a:p>
            <a:pPr eaLnBrk="1" hangingPunct="1"/>
            <a:endParaRPr lang="de-DE" altLang="de-DE" smtClean="0"/>
          </a:p>
          <a:p>
            <a:pPr eaLnBrk="1" hangingPunct="1"/>
            <a:r>
              <a:rPr lang="de-DE" altLang="de-DE" smtClean="0"/>
              <a:t>unbedingt zeigen, daß beide BS zusammen "Kassa an Bank" bzw. "Bank an Kassa" ergibt.</a:t>
            </a:r>
          </a:p>
        </p:txBody>
      </p:sp>
    </p:spTree>
    <p:extLst>
      <p:ext uri="{BB962C8B-B14F-4D97-AF65-F5344CB8AC3E}">
        <p14:creationId xmlns:p14="http://schemas.microsoft.com/office/powerpoint/2010/main" val="64782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6DCAB3-C991-491A-B1BE-E1F7BD994F3D}" type="slidenum">
              <a:rPr lang="de-DE" altLang="de-DE"/>
              <a:pPr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865188"/>
            <a:ext cx="5027613" cy="3479800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de-DE" altLang="de-DE" smtClean="0"/>
              <a:t>erläutern, wann was geschieht - heute: 1. BS bei Eintreffen des Bankauszuges zweiter BS</a:t>
            </a:r>
          </a:p>
          <a:p>
            <a:pPr eaLnBrk="1" hangingPunct="1"/>
            <a:endParaRPr lang="de-DE" altLang="de-DE" smtClean="0"/>
          </a:p>
          <a:p>
            <a:pPr eaLnBrk="1" hangingPunct="1"/>
            <a:r>
              <a:rPr lang="de-DE" altLang="de-DE" smtClean="0"/>
              <a:t>unbedingt zeigen, daß beide BS zusammen "Kassa an Bank" bzw. "Bank an Kassa" ergibt.</a:t>
            </a:r>
          </a:p>
        </p:txBody>
      </p:sp>
    </p:spTree>
    <p:extLst>
      <p:ext uri="{BB962C8B-B14F-4D97-AF65-F5344CB8AC3E}">
        <p14:creationId xmlns:p14="http://schemas.microsoft.com/office/powerpoint/2010/main" val="355142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9C679-0AB4-4CFC-8BC0-051D673F8427}" type="slidenum">
              <a:rPr lang="de-DE" altLang="de-DE"/>
              <a:pPr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865188"/>
            <a:ext cx="5027613" cy="3479800"/>
          </a:xfrm>
          <a:ln w="12700" cap="flat">
            <a:solidFill>
              <a:schemeClr val="tx1"/>
            </a:solidFill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de-DE" altLang="de-DE" smtClean="0"/>
              <a:t>Folie erklären - Unterschied zwischen LKW und PKW - liegt hauptsächlich in der Steuer. Zweite Folie überlegen und Buchungssätze noch einmal besprechen.</a:t>
            </a:r>
          </a:p>
        </p:txBody>
      </p:sp>
    </p:spTree>
    <p:extLst>
      <p:ext uri="{BB962C8B-B14F-4D97-AF65-F5344CB8AC3E}">
        <p14:creationId xmlns:p14="http://schemas.microsoft.com/office/powerpoint/2010/main" val="230135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53C71D-C7BA-4DE4-940B-C6FE1F1CEAB3}" type="slidenum">
              <a:rPr lang="de-DE" altLang="de-DE"/>
              <a:pPr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865188"/>
            <a:ext cx="5027613" cy="3479800"/>
          </a:xfrm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de-DE" altLang="de-DE" smtClean="0"/>
              <a:t>Folie erklären - Unterschied zwischen LKW und PKW - liegt hauptsächlich in der Steuer. Zweite Folie überlegen und Buchungssätze noch einmal besprechen.</a:t>
            </a:r>
          </a:p>
        </p:txBody>
      </p:sp>
    </p:spTree>
    <p:extLst>
      <p:ext uri="{BB962C8B-B14F-4D97-AF65-F5344CB8AC3E}">
        <p14:creationId xmlns:p14="http://schemas.microsoft.com/office/powerpoint/2010/main" val="160951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42CD3-CDA6-4FB0-A3B2-DF2CA5304FA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744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A6CC7-BA3C-4CAF-82E2-B19B75E8D32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925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27AC-2067-4A85-9938-E1241A31B36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560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91"/>
          <p:cNvSpPr>
            <a:spLocks noChangeArrowheads="1"/>
          </p:cNvSpPr>
          <p:nvPr userDrawn="1"/>
        </p:nvSpPr>
        <p:spPr bwMode="auto">
          <a:xfrm>
            <a:off x="111125" y="85725"/>
            <a:ext cx="9685338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AT" altLang="de-DE" smtClean="0"/>
          </a:p>
        </p:txBody>
      </p:sp>
      <p:pic>
        <p:nvPicPr>
          <p:cNvPr id="5" name="Grafik 8" descr="bau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5" y="109538"/>
            <a:ext cx="12017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0"/>
            <a:ext cx="9906000" cy="1036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A7AC6-ED0A-454B-9A58-6C029FBA29D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3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6BB8F-1805-4906-82E2-630F7ABA962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401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8273A-9C31-4B3F-A7A7-6C61ECCE6E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204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4C2C8-1E11-42C8-9199-AAC470FD61A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582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F31FB-6DF0-4EAB-AF04-E19BEE521D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35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0D8DC-4F85-43D6-B143-825E6622947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677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C8C70-D12A-4526-810D-2AF281509A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781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05135-7638-483F-A302-C023284AB2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791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BF2524-CCAE-4CE4-BF7C-785BA18EF5F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.ecb.int/de/section/euro0/specific.AT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wko.at/wk/format_detail.wk?AngID=1&amp;StID=552391&amp;DstID=0&amp;titel=Finanz-,transaktionssteuer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ChangeArrowheads="1"/>
          </p:cNvSpPr>
          <p:nvPr/>
        </p:nvSpPr>
        <p:spPr bwMode="auto">
          <a:xfrm>
            <a:off x="3328988" y="2260600"/>
            <a:ext cx="1558925" cy="422275"/>
          </a:xfrm>
          <a:prstGeom prst="rightArrow">
            <a:avLst>
              <a:gd name="adj1" fmla="val 50000"/>
              <a:gd name="adj2" fmla="val 184604"/>
            </a:avLst>
          </a:prstGeom>
          <a:gradFill rotWithShape="0">
            <a:gsLst>
              <a:gs pos="0">
                <a:schemeClr val="bg1"/>
              </a:gs>
              <a:gs pos="100000">
                <a:srgbClr val="9999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3313113" y="1301750"/>
            <a:ext cx="1558925" cy="423863"/>
          </a:xfrm>
          <a:prstGeom prst="rightArrow">
            <a:avLst>
              <a:gd name="adj1" fmla="val 50000"/>
              <a:gd name="adj2" fmla="val 183912"/>
            </a:avLst>
          </a:prstGeom>
          <a:gradFill rotWithShape="0">
            <a:gsLst>
              <a:gs pos="0">
                <a:schemeClr val="bg1"/>
              </a:gs>
              <a:gs pos="100000">
                <a:srgbClr val="9999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147888" y="1311275"/>
            <a:ext cx="1238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Abhebung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105400" y="1219200"/>
            <a:ext cx="4625975" cy="654050"/>
          </a:xfrm>
          <a:prstGeom prst="rect">
            <a:avLst/>
          </a:prstGeom>
          <a:solidFill>
            <a:schemeClr val="bg1"/>
          </a:solidFill>
          <a:ln w="12700">
            <a:solidFill>
              <a:srgbClr val="999933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92D05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2700 Kassa </a:t>
            </a:r>
          </a:p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    an 2870 (3170) Barverkehr mit Banken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130800" y="2243138"/>
            <a:ext cx="4600575" cy="681037"/>
          </a:xfrm>
          <a:prstGeom prst="rect">
            <a:avLst/>
          </a:prstGeom>
          <a:solidFill>
            <a:schemeClr val="bg1"/>
          </a:solidFill>
          <a:ln w="12700">
            <a:solidFill>
              <a:srgbClr val="999933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92D05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2870 (3170) Barverkehr mit Banken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    	an 2800 (3110) Bank...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129213" y="3910013"/>
            <a:ext cx="4587875" cy="654050"/>
          </a:xfrm>
          <a:prstGeom prst="rect">
            <a:avLst/>
          </a:prstGeom>
          <a:solidFill>
            <a:schemeClr val="bg1"/>
          </a:solidFill>
          <a:ln w="12700">
            <a:solidFill>
              <a:srgbClr val="999933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92D05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2870 (3170) Barverkehr mit Banken</a:t>
            </a:r>
          </a:p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	an 2700 Kassa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165725" y="5100638"/>
            <a:ext cx="4565650" cy="701675"/>
          </a:xfrm>
          <a:prstGeom prst="rect">
            <a:avLst/>
          </a:prstGeom>
          <a:solidFill>
            <a:schemeClr val="bg1"/>
          </a:solidFill>
          <a:ln w="12700">
            <a:solidFill>
              <a:srgbClr val="999933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92D05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2800 (3110) Bank...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    an 2870 (3170) Barverkehr mit Banken</a:t>
            </a:r>
          </a:p>
        </p:txBody>
      </p:sp>
      <p:pic>
        <p:nvPicPr>
          <p:cNvPr id="3081" name="Picture 18" descr="sparkas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4"/>
          <a:stretch>
            <a:fillRect/>
          </a:stretch>
        </p:blipFill>
        <p:spPr bwMode="auto">
          <a:xfrm>
            <a:off x="257175" y="1214438"/>
            <a:ext cx="1836738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34938" y="120650"/>
            <a:ext cx="37433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Abhebungen und Einzahlungen</a:t>
            </a: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2109788" y="2268538"/>
            <a:ext cx="153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Kontoauszug</a:t>
            </a:r>
          </a:p>
        </p:txBody>
      </p:sp>
      <p:pic>
        <p:nvPicPr>
          <p:cNvPr id="30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9813">
            <a:off x="2325688" y="2595563"/>
            <a:ext cx="996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 descr="Wolfgang Amadeus Mozart - Rückseite der österr. 1-Euro-Münz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6240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Wolfgang Amadeus Mozart - Rückseite der österr. 1-Euro-Münz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16129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AutoShape 4"/>
          <p:cNvSpPr>
            <a:spLocks noChangeArrowheads="1"/>
          </p:cNvSpPr>
          <p:nvPr/>
        </p:nvSpPr>
        <p:spPr bwMode="auto">
          <a:xfrm rot="10800000">
            <a:off x="2224088" y="3938588"/>
            <a:ext cx="1558925" cy="422275"/>
          </a:xfrm>
          <a:prstGeom prst="rightArrow">
            <a:avLst>
              <a:gd name="adj1" fmla="val 50000"/>
              <a:gd name="adj2" fmla="val 184604"/>
            </a:avLst>
          </a:prstGeom>
          <a:gradFill rotWithShape="0">
            <a:gsLst>
              <a:gs pos="0">
                <a:schemeClr val="bg1"/>
              </a:gs>
              <a:gs pos="100000">
                <a:srgbClr val="9999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pic>
        <p:nvPicPr>
          <p:cNvPr id="3090" name="Picture 16" descr="Wolfgang Amadeus Mozart - Rückseite der österr. 1-Euro-Münz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43291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6" descr="Wolfgang Amadeus Mozart - Rückseite der österr. 1-Euro-Münz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3180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8" descr="sparkas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4"/>
          <a:stretch>
            <a:fillRect/>
          </a:stretch>
        </p:blipFill>
        <p:spPr bwMode="auto">
          <a:xfrm>
            <a:off x="285750" y="3878263"/>
            <a:ext cx="18383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Rectangle 5"/>
          <p:cNvSpPr>
            <a:spLocks noChangeArrowheads="1"/>
          </p:cNvSpPr>
          <p:nvPr/>
        </p:nvSpPr>
        <p:spPr bwMode="auto">
          <a:xfrm>
            <a:off x="3733800" y="3960813"/>
            <a:ext cx="132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Einzahlung</a:t>
            </a:r>
          </a:p>
        </p:txBody>
      </p:sp>
      <p:sp>
        <p:nvSpPr>
          <p:cNvPr id="3094" name="Rectangle 5"/>
          <p:cNvSpPr>
            <a:spLocks noChangeArrowheads="1"/>
          </p:cNvSpPr>
          <p:nvPr/>
        </p:nvSpPr>
        <p:spPr bwMode="auto">
          <a:xfrm>
            <a:off x="3695700" y="5191125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Kontoauszug</a:t>
            </a:r>
          </a:p>
        </p:txBody>
      </p:sp>
      <p:pic>
        <p:nvPicPr>
          <p:cNvPr id="30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9813">
            <a:off x="2655888" y="5641975"/>
            <a:ext cx="9953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AutoShape 4"/>
          <p:cNvSpPr>
            <a:spLocks noChangeArrowheads="1"/>
          </p:cNvSpPr>
          <p:nvPr/>
        </p:nvSpPr>
        <p:spPr bwMode="auto">
          <a:xfrm rot="10800000">
            <a:off x="2211388" y="5168900"/>
            <a:ext cx="1560512" cy="422275"/>
          </a:xfrm>
          <a:prstGeom prst="rightArrow">
            <a:avLst>
              <a:gd name="adj1" fmla="val 50000"/>
              <a:gd name="adj2" fmla="val 184791"/>
            </a:avLst>
          </a:prstGeom>
          <a:gradFill rotWithShape="0">
            <a:gsLst>
              <a:gs pos="0">
                <a:schemeClr val="bg1"/>
              </a:gs>
              <a:gs pos="100000">
                <a:srgbClr val="9999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</p:spTree>
  </p:cSld>
  <p:clrMapOvr>
    <a:masterClrMapping/>
  </p:clrMapOvr>
  <p:transition spd="med">
    <p:random/>
    <p:sndAc>
      <p:stSnd loop="1"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9400" y="1303338"/>
            <a:ext cx="6634163" cy="1347787"/>
          </a:xfrm>
          <a:prstGeom prst="rect">
            <a:avLst/>
          </a:prstGeom>
          <a:noFill/>
          <a:ln w="127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874963" y="1614488"/>
            <a:ext cx="3714750" cy="654050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7780 Kammerumlage</a:t>
            </a:r>
          </a:p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	an 2700 Kassa (...)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431800" y="1674813"/>
            <a:ext cx="16494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</a:rPr>
              <a:t>Zahlung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881313" y="3609975"/>
            <a:ext cx="3717925" cy="654050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7780 Kammerumlage</a:t>
            </a:r>
          </a:p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       an 3540 Vblk. Finanzamt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881313" y="4905375"/>
            <a:ext cx="3703637" cy="654050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3540 Vblk. Finanzamt</a:t>
            </a:r>
          </a:p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	an 2700 Kassa (...)</a:t>
            </a:r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212725" y="3736975"/>
            <a:ext cx="2457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Arial" panose="020B0604020202020204" pitchFamily="34" charset="0"/>
              </a:rPr>
              <a:t>Jahresabschluss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760413" y="4991100"/>
            <a:ext cx="1287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Arial" panose="020B0604020202020204" pitchFamily="34" charset="0"/>
              </a:rPr>
              <a:t>Zahlung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977900" y="3840163"/>
            <a:ext cx="8366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88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</a:p>
        </p:txBody>
      </p:sp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285750" y="3481388"/>
            <a:ext cx="6634163" cy="2368550"/>
          </a:xfrm>
          <a:prstGeom prst="rect">
            <a:avLst/>
          </a:prstGeom>
          <a:noFill/>
          <a:ln w="127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pic>
        <p:nvPicPr>
          <p:cNvPr id="13323" name="Picture 18" descr="Bild: Logo Wirtschaftskammer Österreich. Bildquelle: Wirtschaftskammer Österre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654050"/>
            <a:ext cx="24542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34938" y="120650"/>
            <a:ext cx="39131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der Kammerumlage</a:t>
            </a:r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249238" y="3095625"/>
            <a:ext cx="4291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anose="020B0604030504040204" pitchFamily="34" charset="0"/>
              </a:rPr>
              <a:t>Zahlung </a:t>
            </a:r>
            <a:r>
              <a:rPr lang="de-DE" altLang="de-DE" sz="1600" b="1">
                <a:latin typeface="Verdana" panose="020B0604030504040204" pitchFamily="34" charset="0"/>
              </a:rPr>
              <a:t>4. Quartal</a:t>
            </a:r>
            <a:r>
              <a:rPr lang="de-DE" altLang="de-DE" sz="1600">
                <a:latin typeface="Verdana" panose="020B0604030504040204" pitchFamily="34" charset="0"/>
              </a:rPr>
              <a:t> im folgendem Jahr:</a:t>
            </a:r>
          </a:p>
        </p:txBody>
      </p:sp>
      <p:sp>
        <p:nvSpPr>
          <p:cNvPr id="13326" name="Text Box 21"/>
          <p:cNvSpPr txBox="1">
            <a:spLocks noChangeArrowheads="1"/>
          </p:cNvSpPr>
          <p:nvPr/>
        </p:nvSpPr>
        <p:spPr bwMode="auto">
          <a:xfrm>
            <a:off x="261938" y="950913"/>
            <a:ext cx="2646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anose="020B0604030504040204" pitchFamily="34" charset="0"/>
              </a:rPr>
              <a:t>Zahlung 1. - 3. Quartal:</a:t>
            </a:r>
          </a:p>
        </p:txBody>
      </p:sp>
      <p:pic>
        <p:nvPicPr>
          <p:cNvPr id="13329" name="Picture 18" descr="http://portal.wko.at/doc/images/1429/133810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21150"/>
            <a:ext cx="23129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0" descr="http://www.bmvbs.de/Bild/original_1061007/Investitionen-in-den-Bau-stabilisieren-die-Wirtschaf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2227263"/>
            <a:ext cx="2398713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519515" y="2130808"/>
            <a:ext cx="6622989" cy="646973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20… Kundenkonto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an </a:t>
            </a:r>
            <a:r>
              <a:rPr lang="de-DE" sz="1800" dirty="0" smtClean="0">
                <a:latin typeface="Arial" charset="0"/>
              </a:rPr>
              <a:t>2070 Verrechnungskonto erhaltene Anzahlungen</a:t>
            </a:r>
            <a:endParaRPr lang="de-DE" sz="1800" dirty="0">
              <a:latin typeface="Arial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34938" y="120650"/>
            <a:ext cx="3134512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Anzahlungen von Kunden</a:t>
            </a:r>
            <a:endParaRPr lang="de-DE" sz="1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30" name="Group 414"/>
          <p:cNvGrpSpPr>
            <a:grpSpLocks/>
          </p:cNvGrpSpPr>
          <p:nvPr/>
        </p:nvGrpSpPr>
        <p:grpSpPr bwMode="auto">
          <a:xfrm>
            <a:off x="1519516" y="1009937"/>
            <a:ext cx="1782351" cy="1046775"/>
            <a:chOff x="4021" y="668"/>
            <a:chExt cx="1478" cy="875"/>
          </a:xfrm>
        </p:grpSpPr>
        <p:pic>
          <p:nvPicPr>
            <p:cNvPr id="31" name="Picture 415" descr="lamr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416"/>
            <p:cNvSpPr txBox="1">
              <a:spLocks noChangeArrowheads="1"/>
            </p:cNvSpPr>
            <p:nvPr/>
          </p:nvSpPr>
          <p:spPr bwMode="auto">
            <a:xfrm>
              <a:off x="4987" y="681"/>
              <a:ext cx="512" cy="28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6860054" y="976318"/>
            <a:ext cx="1298460" cy="1232727"/>
            <a:chOff x="4166386" y="785257"/>
            <a:chExt cx="1741427" cy="1976273"/>
          </a:xfrm>
        </p:grpSpPr>
        <p:pic>
          <p:nvPicPr>
            <p:cNvPr id="34" name="Picture 418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386" y="785257"/>
              <a:ext cx="1325563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419"/>
            <p:cNvSpPr txBox="1">
              <a:spLocks noChangeArrowheads="1"/>
            </p:cNvSpPr>
            <p:nvPr/>
          </p:nvSpPr>
          <p:spPr bwMode="auto">
            <a:xfrm>
              <a:off x="4791861" y="2218770"/>
              <a:ext cx="1115952" cy="542760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Kunde</a:t>
              </a:r>
            </a:p>
          </p:txBody>
        </p:sp>
      </p:grpSp>
      <p:sp>
        <p:nvSpPr>
          <p:cNvPr id="2" name="Pfeil nach rechts 1"/>
          <p:cNvSpPr/>
          <p:nvPr/>
        </p:nvSpPr>
        <p:spPr>
          <a:xfrm>
            <a:off x="3370863" y="1018434"/>
            <a:ext cx="3352666" cy="5244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Anzahlungsrechnung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35525" y="4924917"/>
            <a:ext cx="6622989" cy="1477970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2800 Bankkonto (PSK</a:t>
            </a:r>
            <a:r>
              <a:rPr lang="de-DE" sz="1800" dirty="0" smtClean="0">
                <a:latin typeface="Arial" charset="0"/>
              </a:rPr>
              <a:t>) an 20… Kundenkonto</a:t>
            </a:r>
          </a:p>
          <a:p>
            <a:pPr defTabSz="762000" eaLnBrk="0" hangingPunct="0">
              <a:defRPr/>
            </a:pP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2070 Verrechnungskonto erhaltene Anzahlungen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an 	3200 Erhaltene Anzahlungen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	3500 Umsatzsteuer</a:t>
            </a:r>
            <a:endParaRPr lang="de-DE" sz="1800" dirty="0">
              <a:latin typeface="Arial" charset="0"/>
            </a:endParaRPr>
          </a:p>
        </p:txBody>
      </p:sp>
      <p:grpSp>
        <p:nvGrpSpPr>
          <p:cNvPr id="39" name="Group 414"/>
          <p:cNvGrpSpPr>
            <a:grpSpLocks/>
          </p:cNvGrpSpPr>
          <p:nvPr/>
        </p:nvGrpSpPr>
        <p:grpSpPr bwMode="auto">
          <a:xfrm>
            <a:off x="1535525" y="3807202"/>
            <a:ext cx="1782351" cy="1046775"/>
            <a:chOff x="4021" y="668"/>
            <a:chExt cx="1478" cy="875"/>
          </a:xfrm>
        </p:grpSpPr>
        <p:pic>
          <p:nvPicPr>
            <p:cNvPr id="40" name="Picture 415" descr="lamr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416"/>
            <p:cNvSpPr txBox="1">
              <a:spLocks noChangeArrowheads="1"/>
            </p:cNvSpPr>
            <p:nvPr/>
          </p:nvSpPr>
          <p:spPr bwMode="auto">
            <a:xfrm>
              <a:off x="4987" y="681"/>
              <a:ext cx="512" cy="28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6876063" y="3773583"/>
            <a:ext cx="1298460" cy="1232727"/>
            <a:chOff x="4166386" y="785257"/>
            <a:chExt cx="1741427" cy="1976273"/>
          </a:xfrm>
        </p:grpSpPr>
        <p:pic>
          <p:nvPicPr>
            <p:cNvPr id="43" name="Picture 418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386" y="785257"/>
              <a:ext cx="1325563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419"/>
            <p:cNvSpPr txBox="1">
              <a:spLocks noChangeArrowheads="1"/>
            </p:cNvSpPr>
            <p:nvPr/>
          </p:nvSpPr>
          <p:spPr bwMode="auto">
            <a:xfrm>
              <a:off x="4791861" y="2218770"/>
              <a:ext cx="1115952" cy="542760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Kunde</a:t>
              </a:r>
            </a:p>
          </p:txBody>
        </p:sp>
      </p:grpSp>
      <p:sp>
        <p:nvSpPr>
          <p:cNvPr id="4" name="Pfeil nach links 3"/>
          <p:cNvSpPr/>
          <p:nvPr/>
        </p:nvSpPr>
        <p:spPr>
          <a:xfrm>
            <a:off x="3420636" y="3943320"/>
            <a:ext cx="3378248" cy="8449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Ausgleich der Anzahlungsrechnung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541914"/>
              </p:ext>
            </p:extLst>
          </p:nvPr>
        </p:nvGraphicFramePr>
        <p:xfrm>
          <a:off x="3448042" y="1238935"/>
          <a:ext cx="639818" cy="52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GALLERY" r:id="rId5" imgW="7486560" imgH="9696360" progId="GALLERYClipart">
                  <p:embed/>
                </p:oleObj>
              </mc:Choice>
              <mc:Fallback>
                <p:oleObj name="GALLERY" r:id="rId5" imgW="7486560" imgH="969636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42" y="1238935"/>
                        <a:ext cx="639818" cy="520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6" name="Picture 2" descr="http://vanderplasschen.be/Image/GeldSpare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44" y="3728789"/>
            <a:ext cx="693723" cy="5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80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34938" y="120650"/>
            <a:ext cx="3134512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Anzahlungen von Kunden</a:t>
            </a:r>
            <a:endParaRPr lang="de-DE" sz="1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626289" y="1759328"/>
            <a:ext cx="6622989" cy="923972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20… Kundenkonto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an </a:t>
            </a:r>
            <a:r>
              <a:rPr lang="de-DE" sz="1800" dirty="0" smtClean="0">
                <a:latin typeface="Arial" charset="0"/>
              </a:rPr>
              <a:t>4000 HW-Erlöse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 </a:t>
            </a:r>
            <a:r>
              <a:rPr lang="de-DE" sz="1800" dirty="0" smtClean="0">
                <a:latin typeface="Arial" charset="0"/>
              </a:rPr>
              <a:t>	     3500 Umsatzsteuer</a:t>
            </a:r>
            <a:endParaRPr lang="de-DE" sz="1800" dirty="0">
              <a:latin typeface="Arial" charset="0"/>
            </a:endParaRPr>
          </a:p>
        </p:txBody>
      </p:sp>
      <p:grpSp>
        <p:nvGrpSpPr>
          <p:cNvPr id="24" name="Group 414"/>
          <p:cNvGrpSpPr>
            <a:grpSpLocks/>
          </p:cNvGrpSpPr>
          <p:nvPr/>
        </p:nvGrpSpPr>
        <p:grpSpPr bwMode="auto">
          <a:xfrm>
            <a:off x="1626290" y="638457"/>
            <a:ext cx="1782351" cy="1046775"/>
            <a:chOff x="4021" y="668"/>
            <a:chExt cx="1478" cy="875"/>
          </a:xfrm>
        </p:grpSpPr>
        <p:pic>
          <p:nvPicPr>
            <p:cNvPr id="25" name="Picture 415" descr="lamr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416"/>
            <p:cNvSpPr txBox="1">
              <a:spLocks noChangeArrowheads="1"/>
            </p:cNvSpPr>
            <p:nvPr/>
          </p:nvSpPr>
          <p:spPr bwMode="auto">
            <a:xfrm>
              <a:off x="4987" y="681"/>
              <a:ext cx="512" cy="28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6966828" y="604838"/>
            <a:ext cx="1298460" cy="1232727"/>
            <a:chOff x="4166386" y="785257"/>
            <a:chExt cx="1741427" cy="1976273"/>
          </a:xfrm>
        </p:grpSpPr>
        <p:pic>
          <p:nvPicPr>
            <p:cNvPr id="28" name="Picture 418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386" y="785257"/>
              <a:ext cx="1325563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419"/>
            <p:cNvSpPr txBox="1">
              <a:spLocks noChangeArrowheads="1"/>
            </p:cNvSpPr>
            <p:nvPr/>
          </p:nvSpPr>
          <p:spPr bwMode="auto">
            <a:xfrm>
              <a:off x="4791861" y="2218770"/>
              <a:ext cx="1115952" cy="542760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Kunde</a:t>
              </a:r>
            </a:p>
          </p:txBody>
        </p:sp>
      </p:grpSp>
      <p:sp>
        <p:nvSpPr>
          <p:cNvPr id="33" name="Pfeil nach rechts 32"/>
          <p:cNvSpPr/>
          <p:nvPr/>
        </p:nvSpPr>
        <p:spPr>
          <a:xfrm>
            <a:off x="3477637" y="646954"/>
            <a:ext cx="3352666" cy="5244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Ausgangsrechnung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586778"/>
              </p:ext>
            </p:extLst>
          </p:nvPr>
        </p:nvGraphicFramePr>
        <p:xfrm>
          <a:off x="3554816" y="867455"/>
          <a:ext cx="639818" cy="52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GALLERY" r:id="rId5" imgW="7486560" imgH="9696360" progId="GALLERYClipart">
                  <p:embed/>
                </p:oleObj>
              </mc:Choice>
              <mc:Fallback>
                <p:oleObj name="GALLERY" r:id="rId5" imgW="7486560" imgH="969636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16" y="867455"/>
                        <a:ext cx="639818" cy="520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1642299" y="2809253"/>
            <a:ext cx="6622989" cy="923972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3200 Erhaltene Anzahlungen</a:t>
            </a:r>
          </a:p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3500 Umsatzsteuer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an 20.. Kundenkonto</a:t>
            </a:r>
            <a:endParaRPr lang="de-DE" sz="1800" dirty="0">
              <a:latin typeface="Arial" charset="0"/>
            </a:endParaRPr>
          </a:p>
        </p:txBody>
      </p:sp>
      <p:sp>
        <p:nvSpPr>
          <p:cNvPr id="46" name="Pfeil nach links 45"/>
          <p:cNvSpPr/>
          <p:nvPr/>
        </p:nvSpPr>
        <p:spPr>
          <a:xfrm>
            <a:off x="3648004" y="4435337"/>
            <a:ext cx="3378248" cy="8449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Zahlung Restbetrag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8" name="Group 414"/>
          <p:cNvGrpSpPr>
            <a:grpSpLocks/>
          </p:cNvGrpSpPr>
          <p:nvPr/>
        </p:nvGrpSpPr>
        <p:grpSpPr bwMode="auto">
          <a:xfrm>
            <a:off x="1642299" y="4257460"/>
            <a:ext cx="1782351" cy="1046775"/>
            <a:chOff x="4021" y="668"/>
            <a:chExt cx="1478" cy="875"/>
          </a:xfrm>
        </p:grpSpPr>
        <p:pic>
          <p:nvPicPr>
            <p:cNvPr id="49" name="Picture 415" descr="lamr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416"/>
            <p:cNvSpPr txBox="1">
              <a:spLocks noChangeArrowheads="1"/>
            </p:cNvSpPr>
            <p:nvPr/>
          </p:nvSpPr>
          <p:spPr bwMode="auto">
            <a:xfrm>
              <a:off x="4987" y="681"/>
              <a:ext cx="512" cy="28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6982837" y="4223841"/>
            <a:ext cx="1298460" cy="1232727"/>
            <a:chOff x="4166386" y="785257"/>
            <a:chExt cx="1741427" cy="1976273"/>
          </a:xfrm>
        </p:grpSpPr>
        <p:pic>
          <p:nvPicPr>
            <p:cNvPr id="52" name="Picture 418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386" y="785257"/>
              <a:ext cx="1325563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 Box 419"/>
            <p:cNvSpPr txBox="1">
              <a:spLocks noChangeArrowheads="1"/>
            </p:cNvSpPr>
            <p:nvPr/>
          </p:nvSpPr>
          <p:spPr bwMode="auto">
            <a:xfrm>
              <a:off x="4791861" y="2218770"/>
              <a:ext cx="1115952" cy="542760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Kunde</a:t>
              </a:r>
            </a:p>
          </p:txBody>
        </p:sp>
      </p:grpSp>
      <p:pic>
        <p:nvPicPr>
          <p:cNvPr id="55" name="Picture 2" descr="http://vanderplasschen.be/Image/GeldSpare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60" y="4242374"/>
            <a:ext cx="693723" cy="5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702194" y="5544784"/>
            <a:ext cx="6622989" cy="646973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2800 Bank (PSK)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an 20.. Kundenkonto</a:t>
            </a:r>
            <a:endParaRPr 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20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600628" y="2455530"/>
            <a:ext cx="7524778" cy="646973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3350 Verrechnungskonto geleistete Anzahlungen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an </a:t>
            </a:r>
            <a:r>
              <a:rPr lang="de-DE" sz="1800" dirty="0" smtClean="0">
                <a:latin typeface="Arial" charset="0"/>
              </a:rPr>
              <a:t>33.. Lieferantenkonto</a:t>
            </a:r>
            <a:endParaRPr lang="de-DE" sz="1800" dirty="0">
              <a:latin typeface="Arial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34938" y="120650"/>
            <a:ext cx="3426707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Anzahlungen an Lieferanten</a:t>
            </a:r>
            <a:endParaRPr lang="de-DE" sz="1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6867981" y="904332"/>
            <a:ext cx="2257425" cy="1389063"/>
            <a:chOff x="4021" y="668"/>
            <a:chExt cx="1422" cy="875"/>
          </a:xfrm>
        </p:grpSpPr>
        <p:pic>
          <p:nvPicPr>
            <p:cNvPr id="26" name="Picture 2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4987" y="681"/>
              <a:ext cx="456" cy="252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2000">
                  <a:latin typeface="Verdana" pitchFamily="34" charset="0"/>
                </a:rPr>
                <a:t>WIR</a:t>
              </a:r>
            </a:p>
          </p:txBody>
        </p:sp>
      </p:grpSp>
      <p:pic>
        <p:nvPicPr>
          <p:cNvPr id="28" name="Picture 433" descr="Lieferant 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24" y="928282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437"/>
          <p:cNvSpPr txBox="1">
            <a:spLocks noChangeArrowheads="1"/>
          </p:cNvSpPr>
          <p:nvPr/>
        </p:nvSpPr>
        <p:spPr bwMode="auto">
          <a:xfrm>
            <a:off x="1631524" y="1849032"/>
            <a:ext cx="1313501" cy="400110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33" name="Pfeil nach rechts 32"/>
          <p:cNvSpPr/>
          <p:nvPr/>
        </p:nvSpPr>
        <p:spPr>
          <a:xfrm>
            <a:off x="3448042" y="1116268"/>
            <a:ext cx="3352666" cy="5244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Anzahlungsrechnung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445319"/>
              </p:ext>
            </p:extLst>
          </p:nvPr>
        </p:nvGraphicFramePr>
        <p:xfrm>
          <a:off x="3448042" y="1238935"/>
          <a:ext cx="639818" cy="52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GALLERY" r:id="rId5" imgW="7486560" imgH="9696360" progId="GALLERYClipart">
                  <p:embed/>
                </p:oleObj>
              </mc:Choice>
              <mc:Fallback>
                <p:oleObj name="GALLERY" r:id="rId5" imgW="7486560" imgH="969636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42" y="1238935"/>
                        <a:ext cx="639818" cy="520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606724" y="4906900"/>
            <a:ext cx="7524778" cy="646973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33… Lieferantenkonto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an </a:t>
            </a:r>
            <a:r>
              <a:rPr lang="de-DE" sz="1800" dirty="0" smtClean="0">
                <a:latin typeface="Arial" charset="0"/>
              </a:rPr>
              <a:t>2800 Bank (PSK)</a:t>
            </a:r>
            <a:endParaRPr lang="de-DE" sz="1800" dirty="0">
              <a:latin typeface="Arial" charset="0"/>
            </a:endParaRPr>
          </a:p>
        </p:txBody>
      </p: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6874077" y="3355702"/>
            <a:ext cx="2257425" cy="1389063"/>
            <a:chOff x="4021" y="668"/>
            <a:chExt cx="1422" cy="875"/>
          </a:xfrm>
        </p:grpSpPr>
        <p:pic>
          <p:nvPicPr>
            <p:cNvPr id="46" name="Picture 2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4987" y="681"/>
              <a:ext cx="456" cy="252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2000">
                  <a:latin typeface="Verdana" pitchFamily="34" charset="0"/>
                </a:rPr>
                <a:t>WIR</a:t>
              </a:r>
            </a:p>
          </p:txBody>
        </p:sp>
      </p:grpSp>
      <p:pic>
        <p:nvPicPr>
          <p:cNvPr id="49" name="Picture 433" descr="Lieferant 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20" y="3379652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437"/>
          <p:cNvSpPr txBox="1">
            <a:spLocks noChangeArrowheads="1"/>
          </p:cNvSpPr>
          <p:nvPr/>
        </p:nvSpPr>
        <p:spPr bwMode="auto">
          <a:xfrm>
            <a:off x="1637620" y="4300402"/>
            <a:ext cx="1313501" cy="400110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53" name="Pfeil nach links 52"/>
          <p:cNvSpPr/>
          <p:nvPr/>
        </p:nvSpPr>
        <p:spPr>
          <a:xfrm>
            <a:off x="3490232" y="3563336"/>
            <a:ext cx="3378248" cy="8449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Ausgleich Anzahlungsrechnung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4" name="Picture 2" descr="http://vanderplasschen.be/Image/GeldSpare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57" y="3376340"/>
            <a:ext cx="693723" cy="5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631524" y="5691479"/>
            <a:ext cx="7524778" cy="923972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1800 Geleistete Anzahlungen auf Vorräte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2500 Vorsteuer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an 3350 Verrechnungskonto geleistete Anzahlungen</a:t>
            </a:r>
            <a:endParaRPr 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07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600628" y="2092461"/>
            <a:ext cx="7524778" cy="923972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5010 Handelswareneinsatz</a:t>
            </a:r>
          </a:p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2500 Vorsteuer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an 33… Lieferantenkonto</a:t>
            </a:r>
            <a:endParaRPr lang="de-DE" sz="1800" dirty="0">
              <a:latin typeface="Arial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34938" y="120650"/>
            <a:ext cx="3426707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Anzahlungen an Lieferanten</a:t>
            </a:r>
            <a:endParaRPr lang="de-DE" sz="1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6867981" y="635392"/>
            <a:ext cx="2257425" cy="1389063"/>
            <a:chOff x="4021" y="668"/>
            <a:chExt cx="1422" cy="875"/>
          </a:xfrm>
        </p:grpSpPr>
        <p:pic>
          <p:nvPicPr>
            <p:cNvPr id="26" name="Picture 2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4987" y="681"/>
              <a:ext cx="456" cy="252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2000">
                  <a:latin typeface="Verdana" pitchFamily="34" charset="0"/>
                </a:rPr>
                <a:t>WIR</a:t>
              </a:r>
            </a:p>
          </p:txBody>
        </p:sp>
      </p:grpSp>
      <p:pic>
        <p:nvPicPr>
          <p:cNvPr id="28" name="Picture 433" descr="Lieferant 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24" y="659342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437"/>
          <p:cNvSpPr txBox="1">
            <a:spLocks noChangeArrowheads="1"/>
          </p:cNvSpPr>
          <p:nvPr/>
        </p:nvSpPr>
        <p:spPr bwMode="auto">
          <a:xfrm>
            <a:off x="1631524" y="1580092"/>
            <a:ext cx="1313501" cy="400110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33" name="Pfeil nach rechts 32"/>
          <p:cNvSpPr/>
          <p:nvPr/>
        </p:nvSpPr>
        <p:spPr>
          <a:xfrm>
            <a:off x="3448042" y="847328"/>
            <a:ext cx="3352666" cy="5244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Eingangsrechnung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430793"/>
              </p:ext>
            </p:extLst>
          </p:nvPr>
        </p:nvGraphicFramePr>
        <p:xfrm>
          <a:off x="3448042" y="969995"/>
          <a:ext cx="639818" cy="52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GALLERY" r:id="rId5" imgW="7486560" imgH="9696360" progId="GALLERYClipart">
                  <p:embed/>
                </p:oleObj>
              </mc:Choice>
              <mc:Fallback>
                <p:oleObj name="GALLERY" r:id="rId5" imgW="7486560" imgH="969636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42" y="969995"/>
                        <a:ext cx="639818" cy="520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608996" y="3146771"/>
            <a:ext cx="7524778" cy="923972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33… Lieferantenkonto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an </a:t>
            </a:r>
            <a:r>
              <a:rPr lang="de-DE" sz="1800" dirty="0" smtClean="0">
                <a:latin typeface="Arial" charset="0"/>
              </a:rPr>
              <a:t>1800 Geleistete Anzahlungen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      2500 Vorsteuer</a:t>
            </a:r>
            <a:endParaRPr lang="de-DE" sz="1800" dirty="0">
              <a:latin typeface="Arial" charset="0"/>
            </a:endParaRPr>
          </a:p>
        </p:txBody>
      </p: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6895387" y="4502844"/>
            <a:ext cx="2257425" cy="1389063"/>
            <a:chOff x="4021" y="668"/>
            <a:chExt cx="1422" cy="875"/>
          </a:xfrm>
        </p:grpSpPr>
        <p:pic>
          <p:nvPicPr>
            <p:cNvPr id="46" name="Picture 2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4987" y="681"/>
              <a:ext cx="456" cy="252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2000">
                  <a:latin typeface="Verdana" pitchFamily="34" charset="0"/>
                </a:rPr>
                <a:t>WIR</a:t>
              </a:r>
            </a:p>
          </p:txBody>
        </p:sp>
      </p:grpSp>
      <p:pic>
        <p:nvPicPr>
          <p:cNvPr id="49" name="Picture 433" descr="Lieferant 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0" y="4526794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437"/>
          <p:cNvSpPr txBox="1">
            <a:spLocks noChangeArrowheads="1"/>
          </p:cNvSpPr>
          <p:nvPr/>
        </p:nvSpPr>
        <p:spPr bwMode="auto">
          <a:xfrm>
            <a:off x="1658930" y="5447544"/>
            <a:ext cx="1313501" cy="400110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53" name="Pfeil nach links 52"/>
          <p:cNvSpPr/>
          <p:nvPr/>
        </p:nvSpPr>
        <p:spPr>
          <a:xfrm>
            <a:off x="3511542" y="4710478"/>
            <a:ext cx="3378248" cy="8449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Ausgleich ER Restbetrag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4" name="Picture 2" descr="http://vanderplasschen.be/Image/GeldSpare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67" y="4523482"/>
            <a:ext cx="693723" cy="5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600628" y="6023192"/>
            <a:ext cx="7524778" cy="646973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33… Lieferantenkonto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an 2800 Bank (PSK)</a:t>
            </a:r>
            <a:endParaRPr 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38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34938" y="120650"/>
            <a:ext cx="30734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Beispiele für Konditionen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21968" r="26118" b="16325"/>
          <a:stretch>
            <a:fillRect/>
          </a:stretch>
        </p:blipFill>
        <p:spPr bwMode="auto">
          <a:xfrm>
            <a:off x="219075" y="655638"/>
            <a:ext cx="5976938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 loop="1"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 descr="sparkas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4"/>
          <a:stretch>
            <a:fillRect/>
          </a:stretch>
        </p:blipFill>
        <p:spPr bwMode="auto">
          <a:xfrm>
            <a:off x="7026275" y="3302000"/>
            <a:ext cx="187166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34938" y="120650"/>
            <a:ext cx="326072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Abschlussposten - Beispiel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736600"/>
            <a:ext cx="6103938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Gerade Verbindung mit Pfeil 14"/>
          <p:cNvCxnSpPr/>
          <p:nvPr/>
        </p:nvCxnSpPr>
        <p:spPr>
          <a:xfrm>
            <a:off x="6210300" y="1924050"/>
            <a:ext cx="5857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211888" y="2117725"/>
            <a:ext cx="2673350" cy="11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215063" y="2338388"/>
            <a:ext cx="5857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6216650" y="2505075"/>
            <a:ext cx="587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feld 18"/>
          <p:cNvSpPr txBox="1">
            <a:spLocks noChangeArrowheads="1"/>
          </p:cNvSpPr>
          <p:nvPr/>
        </p:nvSpPr>
        <p:spPr bwMode="auto">
          <a:xfrm>
            <a:off x="6824663" y="1706563"/>
            <a:ext cx="181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>
                <a:latin typeface="Verdana" panose="020B0604030504040204" pitchFamily="34" charset="0"/>
              </a:rPr>
              <a:t>Habenzinsen</a:t>
            </a:r>
          </a:p>
        </p:txBody>
      </p:sp>
      <p:sp>
        <p:nvSpPr>
          <p:cNvPr id="6154" name="Textfeld 20"/>
          <p:cNvSpPr txBox="1">
            <a:spLocks noChangeArrowheads="1"/>
          </p:cNvSpPr>
          <p:nvPr/>
        </p:nvSpPr>
        <p:spPr bwMode="auto">
          <a:xfrm>
            <a:off x="8869363" y="1911350"/>
            <a:ext cx="858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>
                <a:latin typeface="Verdana" panose="020B0604030504040204" pitchFamily="34" charset="0"/>
              </a:rPr>
              <a:t>KEST</a:t>
            </a:r>
          </a:p>
        </p:txBody>
      </p:sp>
      <p:sp>
        <p:nvSpPr>
          <p:cNvPr id="6155" name="Textfeld 21"/>
          <p:cNvSpPr txBox="1">
            <a:spLocks noChangeArrowheads="1"/>
          </p:cNvSpPr>
          <p:nvPr/>
        </p:nvSpPr>
        <p:spPr bwMode="auto">
          <a:xfrm>
            <a:off x="6796088" y="2252663"/>
            <a:ext cx="304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>
                <a:latin typeface="Verdana" panose="020B0604030504040204" pitchFamily="34" charset="0"/>
              </a:rPr>
              <a:t>Spesen und Gebühren</a:t>
            </a:r>
          </a:p>
        </p:txBody>
      </p:sp>
    </p:spTree>
  </p:cSld>
  <p:clrMapOvr>
    <a:masterClrMapping/>
  </p:clrMapOvr>
  <p:transition spd="med">
    <p:random/>
    <p:sndAc>
      <p:stSnd loop="1"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Neue_frau_kontoauszug_l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931988"/>
            <a:ext cx="3527425" cy="3857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4138" y="1728788"/>
            <a:ext cx="4757737" cy="681037"/>
          </a:xfrm>
          <a:prstGeom prst="rect">
            <a:avLst/>
          </a:prstGeom>
          <a:solidFill>
            <a:schemeClr val="bg1"/>
          </a:solidFill>
          <a:ln w="12700">
            <a:solidFill>
              <a:srgbClr val="CC66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CC66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2800 (3110) Bank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 dirty="0">
                <a:latin typeface="Arial" charset="0"/>
              </a:rPr>
              <a:t>     an 8100 Zinserträge a. Bankguthaben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4953000" y="1895475"/>
            <a:ext cx="24161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Guthabenzinsen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953000" y="3117850"/>
            <a:ext cx="8032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Kest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4138" y="2967038"/>
            <a:ext cx="4757737" cy="708025"/>
          </a:xfrm>
          <a:prstGeom prst="rect">
            <a:avLst/>
          </a:prstGeom>
          <a:solidFill>
            <a:schemeClr val="bg1"/>
          </a:solidFill>
          <a:ln w="12700">
            <a:solidFill>
              <a:srgbClr val="CC66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CC66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 dirty="0" smtClean="0">
                <a:latin typeface="Arial" charset="0"/>
              </a:rPr>
              <a:t>9600 Privat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 dirty="0">
                <a:latin typeface="Arial" charset="0"/>
              </a:rPr>
              <a:t>	an 2800 (3110) Bank</a:t>
            </a: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4953000" y="4376738"/>
            <a:ext cx="20097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Schuldzinsen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84138" y="4238625"/>
            <a:ext cx="4757737" cy="708025"/>
          </a:xfrm>
          <a:prstGeom prst="rect">
            <a:avLst/>
          </a:prstGeom>
          <a:solidFill>
            <a:schemeClr val="bg1"/>
          </a:solidFill>
          <a:ln w="12700">
            <a:solidFill>
              <a:srgbClr val="CC66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CC66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8280 Zinsaufwand für Bankkredite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	an 2800 (3110) Bank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84138" y="5786438"/>
            <a:ext cx="4757737" cy="708025"/>
          </a:xfrm>
          <a:prstGeom prst="rect">
            <a:avLst/>
          </a:prstGeom>
          <a:solidFill>
            <a:schemeClr val="bg1"/>
          </a:solidFill>
          <a:ln w="12700">
            <a:solidFill>
              <a:srgbClr val="CC66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CC66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7790 Spesen d. Geldverkehrs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	an 2800 (3110) Bank</a:t>
            </a:r>
          </a:p>
        </p:txBody>
      </p:sp>
      <p:sp>
        <p:nvSpPr>
          <p:cNvPr id="7178" name="Rectangle 14"/>
          <p:cNvSpPr>
            <a:spLocks noChangeArrowheads="1"/>
          </p:cNvSpPr>
          <p:nvPr/>
        </p:nvSpPr>
        <p:spPr bwMode="auto">
          <a:xfrm>
            <a:off x="4953000" y="5897563"/>
            <a:ext cx="35671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Provisionen, Gebühren...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134938" y="120650"/>
            <a:ext cx="40338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Abschlussposten</a:t>
            </a:r>
          </a:p>
        </p:txBody>
      </p:sp>
      <p:sp>
        <p:nvSpPr>
          <p:cNvPr id="7182" name="Textfeld 13"/>
          <p:cNvSpPr txBox="1">
            <a:spLocks noChangeArrowheads="1"/>
          </p:cNvSpPr>
          <p:nvPr/>
        </p:nvSpPr>
        <p:spPr bwMode="auto">
          <a:xfrm>
            <a:off x="41275" y="900113"/>
            <a:ext cx="4138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latin typeface="Verdana" panose="020B0604030504040204" pitchFamily="34" charset="0"/>
              </a:rPr>
              <a:t>Grundlage: Kontoauszug!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43525" y="952500"/>
            <a:ext cx="47625" cy="56769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00FFFF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95813" y="952500"/>
            <a:ext cx="47625" cy="56769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00FFFF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5725" y="128588"/>
            <a:ext cx="59213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Verbuchung von Kraftfahrzeug-Betriebskosten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11113" y="2357438"/>
            <a:ext cx="9882187" cy="492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00FFFF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854075" y="2376488"/>
            <a:ext cx="2600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Arial" panose="020B0604020202020204" pitchFamily="34" charset="0"/>
              </a:rPr>
              <a:t>Lastkraftwagen</a:t>
            </a: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5518150" y="2408238"/>
            <a:ext cx="357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PKW, Kombi, Motorräder</a:t>
            </a:r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11113" y="2914650"/>
            <a:ext cx="9882187" cy="492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00FFFF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8201" name="Rectangle 18"/>
          <p:cNvSpPr>
            <a:spLocks noChangeArrowheads="1"/>
          </p:cNvSpPr>
          <p:nvPr/>
        </p:nvSpPr>
        <p:spPr bwMode="auto">
          <a:xfrm>
            <a:off x="4414607" y="3317572"/>
            <a:ext cx="1032334" cy="523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>
                <a:latin typeface="Arial" panose="020B0604020202020204" pitchFamily="34" charset="0"/>
              </a:rPr>
              <a:t>Reparatur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latin typeface="Arial" panose="020B0604020202020204" pitchFamily="34" charset="0"/>
              </a:rPr>
              <a:t>Treibstoff</a:t>
            </a:r>
            <a:endParaRPr lang="de-DE" altLang="de-DE" sz="1400" b="1" dirty="0">
              <a:latin typeface="Arial" panose="020B0604020202020204" pitchFamily="34" charset="0"/>
            </a:endParaRPr>
          </a:p>
        </p:txBody>
      </p:sp>
      <p:sp>
        <p:nvSpPr>
          <p:cNvPr id="8202" name="Rectangle 19"/>
          <p:cNvSpPr>
            <a:spLocks noChangeArrowheads="1"/>
          </p:cNvSpPr>
          <p:nvPr/>
        </p:nvSpPr>
        <p:spPr bwMode="auto">
          <a:xfrm>
            <a:off x="4251506" y="4415732"/>
            <a:ext cx="1320618" cy="523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>
                <a:latin typeface="Arial" panose="020B0604020202020204" pitchFamily="34" charset="0"/>
              </a:rPr>
              <a:t>Versicherung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>
                <a:latin typeface="Arial" panose="020B0604020202020204" pitchFamily="34" charset="0"/>
              </a:rPr>
              <a:t>Vers. Steuer</a:t>
            </a:r>
          </a:p>
        </p:txBody>
      </p:sp>
      <p:sp>
        <p:nvSpPr>
          <p:cNvPr id="8203" name="Rectangle 21"/>
          <p:cNvSpPr>
            <a:spLocks noChangeArrowheads="1"/>
          </p:cNvSpPr>
          <p:nvPr/>
        </p:nvSpPr>
        <p:spPr bwMode="auto">
          <a:xfrm>
            <a:off x="4276815" y="5251961"/>
            <a:ext cx="1270000" cy="523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>
                <a:latin typeface="Arial" panose="020B0604020202020204" pitchFamily="34" charset="0"/>
              </a:rPr>
              <a:t>KFZ Steuer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latin typeface="Arial" panose="020B0604020202020204" pitchFamily="34" charset="0"/>
              </a:rPr>
              <a:t>LKW</a:t>
            </a:r>
            <a:endParaRPr lang="de-DE" altLang="de-DE" sz="1400" b="1" dirty="0">
              <a:latin typeface="Arial" panose="020B0604020202020204" pitchFamily="34" charset="0"/>
            </a:endParaRPr>
          </a:p>
        </p:txBody>
      </p:sp>
      <p:sp>
        <p:nvSpPr>
          <p:cNvPr id="8204" name="Rectangle 22"/>
          <p:cNvSpPr>
            <a:spLocks noChangeArrowheads="1"/>
          </p:cNvSpPr>
          <p:nvPr/>
        </p:nvSpPr>
        <p:spPr bwMode="auto">
          <a:xfrm>
            <a:off x="4695825" y="693738"/>
            <a:ext cx="5222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960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61912" y="3129488"/>
            <a:ext cx="3941762" cy="862013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7330*</a:t>
            </a: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LKW-Betriebsaufwand</a:t>
            </a: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2500 VST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an 2700 Kassa (3220...)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5735637" y="3105676"/>
            <a:ext cx="4092498" cy="838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7320*</a:t>
            </a: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PKW- und Kombi</a:t>
            </a: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Betriebsaufwand</a:t>
            </a: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an 2700 Kassa (2800, 3190...)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58737" y="4285206"/>
            <a:ext cx="3941762" cy="831639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7335</a:t>
            </a:r>
            <a:r>
              <a:rPr lang="de-DE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Versicherungsaufwand Lkw</a:t>
            </a:r>
          </a:p>
          <a:p>
            <a:pPr defTabSz="762000" eaLnBrk="0" hangingPunct="0">
              <a:defRPr/>
            </a:pP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7336</a:t>
            </a:r>
            <a:r>
              <a:rPr lang="de-DE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DE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Motorbez</a:t>
            </a:r>
            <a:r>
              <a:rPr lang="de-DE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Versicherungssteuer Lkw</a:t>
            </a:r>
            <a:endParaRPr lang="de-DE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an 2800 Bank (2700 Kassa…)</a:t>
            </a:r>
            <a:endParaRPr lang="de-DE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5778498" y="4304256"/>
            <a:ext cx="4049637" cy="831639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7325</a:t>
            </a:r>
            <a:r>
              <a:rPr lang="de-DE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Versicherungsaufwand Pkw…</a:t>
            </a:r>
          </a:p>
          <a:p>
            <a:pPr defTabSz="762000" eaLnBrk="0" hangingPunct="0">
              <a:defRPr/>
            </a:pP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7321</a:t>
            </a:r>
            <a:r>
              <a:rPr lang="de-DE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Motorbezogene Versicherungssteuer</a:t>
            </a:r>
            <a:endParaRPr lang="de-DE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DE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an 2800 Bank (2700 Kassa…)</a:t>
            </a:r>
            <a:endParaRPr lang="de-DE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61912" y="5249553"/>
            <a:ext cx="3941762" cy="593725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7332</a:t>
            </a:r>
            <a:r>
              <a:rPr lang="de-DE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Kraftfahrzeugsteuer Lkw</a:t>
            </a:r>
            <a:endParaRPr lang="de-DE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DE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an </a:t>
            </a: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2800 Bank (2700 Kassa…)</a:t>
            </a:r>
          </a:p>
        </p:txBody>
      </p:sp>
      <p:pic>
        <p:nvPicPr>
          <p:cNvPr id="8210" name="Picture 29" descr="20040224-lk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 r="22124" b="9595"/>
          <a:stretch>
            <a:fillRect/>
          </a:stretch>
        </p:blipFill>
        <p:spPr bwMode="auto">
          <a:xfrm>
            <a:off x="382143" y="1091523"/>
            <a:ext cx="1600645" cy="117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31" descr="Misc-Smart%20Car%20in%20Helsinki%2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0633" r="15260" b="10332"/>
          <a:stretch>
            <a:fillRect/>
          </a:stretch>
        </p:blipFill>
        <p:spPr bwMode="auto">
          <a:xfrm>
            <a:off x="5557838" y="1035050"/>
            <a:ext cx="1758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3" descr="passat%20komb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t="9882" r="9343" b="16707"/>
          <a:stretch>
            <a:fillRect/>
          </a:stretch>
        </p:blipFill>
        <p:spPr bwMode="auto">
          <a:xfrm>
            <a:off x="7483475" y="1028700"/>
            <a:ext cx="230028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Textfeld 25"/>
          <p:cNvSpPr txBox="1">
            <a:spLocks noChangeArrowheads="1"/>
          </p:cNvSpPr>
          <p:nvPr/>
        </p:nvSpPr>
        <p:spPr bwMode="auto">
          <a:xfrm>
            <a:off x="6511924" y="5371790"/>
            <a:ext cx="275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latin typeface="Verdana" panose="020B0604030504040204" pitchFamily="34" charset="0"/>
              </a:rPr>
              <a:t>Keine Vorsteuer!</a:t>
            </a:r>
          </a:p>
        </p:txBody>
      </p:sp>
      <p:sp>
        <p:nvSpPr>
          <p:cNvPr id="2" name="Rechteck 1"/>
          <p:cNvSpPr/>
          <p:nvPr/>
        </p:nvSpPr>
        <p:spPr>
          <a:xfrm>
            <a:off x="2708274" y="6593207"/>
            <a:ext cx="6384925" cy="2603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62000" eaLnBrk="0" hangingPunct="0">
              <a:defRPr/>
            </a:pPr>
            <a:r>
              <a:rPr lang="de-DE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*Praxis: alle </a:t>
            </a:r>
            <a:r>
              <a:rPr lang="de-DE" sz="11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Aufwendungen werden auf 7330 bzw. 7320 gebucht. 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295774" y="6088190"/>
            <a:ext cx="1270000" cy="3084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latin typeface="Arial" panose="020B0604020202020204" pitchFamily="34" charset="0"/>
              </a:rPr>
              <a:t>Anmeldung</a:t>
            </a:r>
            <a:endParaRPr lang="de-DE" altLang="de-DE" sz="1400" b="1" dirty="0">
              <a:latin typeface="Arial" panose="020B0604020202020204" pitchFamily="34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5859371" y="5977347"/>
            <a:ext cx="3957638" cy="585418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0630 </a:t>
            </a:r>
            <a:r>
              <a:rPr lang="de-DE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PKW- </a:t>
            </a: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und </a:t>
            </a:r>
            <a:r>
              <a:rPr lang="de-DE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Kombi</a:t>
            </a:r>
            <a:endParaRPr lang="de-DE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an 2800 Bank (2700 Kassa…)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52762" y="5975986"/>
            <a:ext cx="3957638" cy="585418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0640 </a:t>
            </a:r>
            <a:r>
              <a:rPr lang="de-DE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Lkw</a:t>
            </a:r>
            <a:endParaRPr lang="de-DE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an 2800 Bank (2700 Kassa…)</a:t>
            </a:r>
          </a:p>
        </p:txBody>
      </p:sp>
      <p:pic>
        <p:nvPicPr>
          <p:cNvPr id="57346" name="Picture 2" descr="http://image.img-erento.com/transporter/opel-vivaro-kastenwagen-ein-kl-transporter-78170-24791971_galler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214748"/>
            <a:ext cx="1552046" cy="109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5725" y="128588"/>
            <a:ext cx="4525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2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Video zum Thema Vorsteuerabzug</a:t>
            </a: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1113" y="2357438"/>
            <a:ext cx="9882187" cy="492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00FFFF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854075" y="2376488"/>
            <a:ext cx="2600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Arial" panose="020B0604020202020204" pitchFamily="34" charset="0"/>
              </a:rPr>
              <a:t>Lastkraftwagen</a:t>
            </a:r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5518150" y="2408238"/>
            <a:ext cx="357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PKW, Kombi, Motorräder</a:t>
            </a:r>
          </a:p>
        </p:txBody>
      </p:sp>
      <p:sp>
        <p:nvSpPr>
          <p:cNvPr id="9222" name="Rectangle 22"/>
          <p:cNvSpPr>
            <a:spLocks noChangeArrowheads="1"/>
          </p:cNvSpPr>
          <p:nvPr/>
        </p:nvSpPr>
        <p:spPr bwMode="auto">
          <a:xfrm>
            <a:off x="4695825" y="693738"/>
            <a:ext cx="5222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960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9223" name="Picture 29" descr="20040224-l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 r="22124" b="9595"/>
          <a:stretch>
            <a:fillRect/>
          </a:stretch>
        </p:blipFill>
        <p:spPr bwMode="auto">
          <a:xfrm>
            <a:off x="1285875" y="995363"/>
            <a:ext cx="17891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1" descr="Misc-Smart%20Car%20in%20Helsinki%2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0633" r="15260" b="10332"/>
          <a:stretch>
            <a:fillRect/>
          </a:stretch>
        </p:blipFill>
        <p:spPr bwMode="auto">
          <a:xfrm>
            <a:off x="5557838" y="1035050"/>
            <a:ext cx="1758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3" descr="passat%20komb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t="9882" r="9343" b="16707"/>
          <a:stretch>
            <a:fillRect/>
          </a:stretch>
        </p:blipFill>
        <p:spPr bwMode="auto">
          <a:xfrm>
            <a:off x="7483475" y="1028700"/>
            <a:ext cx="230028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hteck 2"/>
          <p:cNvSpPr>
            <a:spLocks noChangeArrowheads="1"/>
          </p:cNvSpPr>
          <p:nvPr/>
        </p:nvSpPr>
        <p:spPr bwMode="auto">
          <a:xfrm>
            <a:off x="2154238" y="3546475"/>
            <a:ext cx="661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http://www.youtube.com/watch?v=BS9Hh_YBpsA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34938" y="120650"/>
            <a:ext cx="26654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Steuern in Österreich</a:t>
            </a:r>
          </a:p>
        </p:txBody>
      </p:sp>
      <p:pic>
        <p:nvPicPr>
          <p:cNvPr id="11269" name="Picture 4" descr="http://wirtschaftsblatt.at/images/uploads/2/2/f/1352239/steuer_136256123102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693738"/>
            <a:ext cx="6656387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undstueck_02_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4583" r="29785" b="14366"/>
          <a:stretch>
            <a:fillRect/>
          </a:stretch>
        </p:blipFill>
        <p:spPr bwMode="auto">
          <a:xfrm>
            <a:off x="8018463" y="739775"/>
            <a:ext cx="12954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steu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708025"/>
            <a:ext cx="113823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l-no-privat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9" b="56813"/>
          <a:stretch>
            <a:fillRect/>
          </a:stretch>
        </p:blipFill>
        <p:spPr bwMode="auto">
          <a:xfrm>
            <a:off x="3235325" y="728663"/>
            <a:ext cx="177958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Fenster zum schliessen anklick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4" t="29778" r="7375" b="27911"/>
          <a:stretch>
            <a:fillRect/>
          </a:stretch>
        </p:blipFill>
        <p:spPr bwMode="auto">
          <a:xfrm>
            <a:off x="546100" y="723900"/>
            <a:ext cx="23606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88988" y="1798638"/>
            <a:ext cx="1916112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lang="de-DE" sz="1800">
                <a:latin typeface="Arial" charset="0"/>
              </a:rPr>
              <a:t>Betriebssteuern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163888" y="1797050"/>
            <a:ext cx="1916112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lang="de-DE" sz="1800">
                <a:latin typeface="Arial" charset="0"/>
              </a:rPr>
              <a:t>Privatsteuern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427663" y="1795463"/>
            <a:ext cx="1917700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lnSpc>
                <a:spcPct val="70000"/>
              </a:lnSpc>
              <a:defRPr/>
            </a:pPr>
            <a:r>
              <a:rPr lang="de-DE" sz="1800">
                <a:latin typeface="Arial" charset="0"/>
              </a:rPr>
              <a:t>Betriebl.</a:t>
            </a:r>
          </a:p>
          <a:p>
            <a:pPr algn="ctr" defTabSz="762000" eaLnBrk="0" hangingPunct="0">
              <a:lnSpc>
                <a:spcPct val="70000"/>
              </a:lnSpc>
              <a:defRPr/>
            </a:pPr>
            <a:r>
              <a:rPr lang="de-DE" sz="1800">
                <a:latin typeface="Arial" charset="0"/>
              </a:rPr>
              <a:t>Durchlaufsteuern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747000" y="1793875"/>
            <a:ext cx="1916113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lnSpc>
                <a:spcPct val="70000"/>
              </a:lnSpc>
              <a:defRPr/>
            </a:pPr>
            <a:r>
              <a:rPr lang="de-DE" sz="1800">
                <a:latin typeface="Arial" charset="0"/>
              </a:rPr>
              <a:t>Aktivierungspfl.</a:t>
            </a:r>
          </a:p>
          <a:p>
            <a:pPr algn="ctr" defTabSz="762000" eaLnBrk="0" hangingPunct="0">
              <a:lnSpc>
                <a:spcPct val="70000"/>
              </a:lnSpc>
              <a:defRPr/>
            </a:pPr>
            <a:r>
              <a:rPr lang="de-DE" sz="1800">
                <a:latin typeface="Arial" charset="0"/>
              </a:rPr>
              <a:t>Steuern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 rot="-5400000">
            <a:off x="-623094" y="3056732"/>
            <a:ext cx="1916113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lang="de-DE">
                <a:latin typeface="Arial" charset="0"/>
              </a:rPr>
              <a:t>Merkmale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 rot="-5400000">
            <a:off x="-797719" y="5320507"/>
            <a:ext cx="2265363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lang="de-DE" sz="2000">
                <a:latin typeface="Arial" charset="0"/>
              </a:rPr>
              <a:t>Verbuchung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92150" y="2632075"/>
            <a:ext cx="1657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steuerlich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abzugsfähig</a:t>
            </a:r>
            <a:br>
              <a:rPr lang="de-DE" altLang="de-DE" sz="2000">
                <a:latin typeface="Arial" panose="020B0604020202020204" pitchFamily="34" charset="0"/>
              </a:rPr>
            </a:br>
            <a:endParaRPr lang="de-DE" altLang="de-DE" sz="20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als Aufwand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altLang="de-DE" sz="2000">
                <a:latin typeface="Arial" panose="020B0604020202020204" pitchFamily="34" charset="0"/>
              </a:rPr>
              <a:t>  verbuchen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011488" y="2636838"/>
            <a:ext cx="22637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steuerlich nicht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abzugsfähig</a:t>
            </a:r>
            <a:br>
              <a:rPr lang="de-DE" altLang="de-DE" sz="2000">
                <a:latin typeface="Arial" panose="020B0604020202020204" pitchFamily="34" charset="0"/>
              </a:rPr>
            </a:br>
            <a:endParaRPr lang="de-DE" altLang="de-DE" sz="20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nicht als Aufwand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verbuchbar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5378450" y="2632075"/>
            <a:ext cx="19272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Verbindlichkeit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gegenüber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Finanzamt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720013" y="2638425"/>
            <a:ext cx="18891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Verbuchung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 auf Bestands-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 konto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696913" y="4457700"/>
            <a:ext cx="2297112" cy="617538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>
                <a:latin typeface="Arial" charset="0"/>
              </a:rPr>
              <a:t>7100 Grundsteuer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600">
                <a:latin typeface="Arial" charset="0"/>
              </a:rPr>
              <a:t>     an 2700 Kassa (.)</a:t>
            </a: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685800" y="5867400"/>
            <a:ext cx="2263775" cy="862013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7332 KFZ-Steuer    </a:t>
            </a:r>
          </a:p>
          <a:p>
            <a:pPr defTabSz="762000" eaLnBrk="0" hangingPunct="0">
              <a:defRPr/>
            </a:pP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LKW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an 2700 Kassa (.)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2992438" y="5229225"/>
            <a:ext cx="2287587" cy="617538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>
                <a:latin typeface="Arial" charset="0"/>
              </a:rPr>
              <a:t>9600 Privat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600">
                <a:latin typeface="Arial" charset="0"/>
              </a:rPr>
              <a:t>     an 2700 Kassa (.)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287963" y="4422775"/>
            <a:ext cx="2287587" cy="617538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>
                <a:latin typeface="Arial" charset="0"/>
              </a:rPr>
              <a:t>6200 Gehälter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600">
                <a:latin typeface="Arial" charset="0"/>
              </a:rPr>
              <a:t>     an 3540 Vblk. FA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7535863" y="5265738"/>
            <a:ext cx="2289175" cy="617537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>
                <a:latin typeface="Arial" charset="0"/>
              </a:rPr>
              <a:t>0200 Unb. Grundst.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600">
                <a:latin typeface="Arial" charset="0"/>
              </a:rPr>
              <a:t>     an 2700 Kassa (.)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134938" y="120650"/>
            <a:ext cx="47529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Merkmale und Verbuchung von Steuern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134938" y="120650"/>
            <a:ext cx="307642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Verwendung der Steuern</a:t>
            </a:r>
            <a:endParaRPr lang="de-DE" sz="1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972141" y="1684711"/>
            <a:ext cx="6418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https://www.youtube.com/watch?v=BEUZUVZpMeI</a:t>
            </a:r>
          </a:p>
        </p:txBody>
      </p:sp>
    </p:spTree>
    <p:extLst>
      <p:ext uri="{BB962C8B-B14F-4D97-AF65-F5344CB8AC3E}">
        <p14:creationId xmlns:p14="http://schemas.microsoft.com/office/powerpoint/2010/main" val="318465757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A4-Papier (210x297 mm)</PresentationFormat>
  <Paragraphs>185</Paragraphs>
  <Slides>14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Verdana</vt:lpstr>
      <vt:lpstr>Standarddesign</vt:lpstr>
      <vt:lpstr>GALLERY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Mag. Helmut Bauer</dc:creator>
  <cp:lastModifiedBy>hbauer</cp:lastModifiedBy>
  <cp:revision>66</cp:revision>
  <cp:lastPrinted>2015-01-19T09:04:48Z</cp:lastPrinted>
  <dcterms:created xsi:type="dcterms:W3CDTF">2001-06-03T16:37:41Z</dcterms:created>
  <dcterms:modified xsi:type="dcterms:W3CDTF">2016-02-03T07:24:12Z</dcterms:modified>
</cp:coreProperties>
</file>