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70056-382E-47BB-9C41-157F81AB15AE}" type="datetimeFigureOut">
              <a:rPr lang="de-AT" smtClean="0"/>
              <a:t>18.12.2013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1058E-A5A5-40EB-9FB3-20314B96E41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8803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810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810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105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105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105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1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1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1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1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57358DF-3CB3-4240-A07B-054AF44FF35B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mtClean="0"/>
              <a:t>der richtige Buchungssatz wird durch Überlegen der folgenden Folie gezeigt.</a:t>
            </a:r>
          </a:p>
        </p:txBody>
      </p:sp>
      <p:sp>
        <p:nvSpPr>
          <p:cNvPr id="49156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810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810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105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105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105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1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1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1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1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E3B33C0-64E9-4F9E-BC50-C1640E524A41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mtClean="0"/>
              <a:t>der richtige Buchungssatz wird durch Überlegen der folgenden Folie gezeigt.</a:t>
            </a:r>
          </a:p>
        </p:txBody>
      </p:sp>
      <p:sp>
        <p:nvSpPr>
          <p:cNvPr id="50180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A2C4-4AD2-43D3-B72C-732B4087E566}" type="datetimeFigureOut">
              <a:rPr lang="de-AT" smtClean="0"/>
              <a:t>18.12.2013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C120-706F-4E7D-B15E-3A789FF832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420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A2C4-4AD2-43D3-B72C-732B4087E566}" type="datetimeFigureOut">
              <a:rPr lang="de-AT" smtClean="0"/>
              <a:t>18.12.2013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C120-706F-4E7D-B15E-3A789FF832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278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A2C4-4AD2-43D3-B72C-732B4087E566}" type="datetimeFigureOut">
              <a:rPr lang="de-AT" smtClean="0"/>
              <a:t>18.12.2013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C120-706F-4E7D-B15E-3A789FF832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632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A2C4-4AD2-43D3-B72C-732B4087E566}" type="datetimeFigureOut">
              <a:rPr lang="de-AT" smtClean="0"/>
              <a:t>18.12.2013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C120-706F-4E7D-B15E-3A789FF832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0688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A2C4-4AD2-43D3-B72C-732B4087E566}" type="datetimeFigureOut">
              <a:rPr lang="de-AT" smtClean="0"/>
              <a:t>18.12.2013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C120-706F-4E7D-B15E-3A789FF832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344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A2C4-4AD2-43D3-B72C-732B4087E566}" type="datetimeFigureOut">
              <a:rPr lang="de-AT" smtClean="0"/>
              <a:t>18.12.2013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C120-706F-4E7D-B15E-3A789FF832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647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A2C4-4AD2-43D3-B72C-732B4087E566}" type="datetimeFigureOut">
              <a:rPr lang="de-AT" smtClean="0"/>
              <a:t>18.12.2013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C120-706F-4E7D-B15E-3A789FF832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458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A2C4-4AD2-43D3-B72C-732B4087E566}" type="datetimeFigureOut">
              <a:rPr lang="de-AT" smtClean="0"/>
              <a:t>18.12.2013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C120-706F-4E7D-B15E-3A789FF832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6811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A2C4-4AD2-43D3-B72C-732B4087E566}" type="datetimeFigureOut">
              <a:rPr lang="de-AT" smtClean="0"/>
              <a:t>18.12.2013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C120-706F-4E7D-B15E-3A789FF832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605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A2C4-4AD2-43D3-B72C-732B4087E566}" type="datetimeFigureOut">
              <a:rPr lang="de-AT" smtClean="0"/>
              <a:t>18.12.2013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C120-706F-4E7D-B15E-3A789FF832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678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A2C4-4AD2-43D3-B72C-732B4087E566}" type="datetimeFigureOut">
              <a:rPr lang="de-AT" smtClean="0"/>
              <a:t>18.12.2013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C120-706F-4E7D-B15E-3A789FF832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663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A2C4-4AD2-43D3-B72C-732B4087E566}" type="datetimeFigureOut">
              <a:rPr lang="de-AT" smtClean="0"/>
              <a:t>18.12.2013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C120-706F-4E7D-B15E-3A789FF832C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550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3202244"/>
              </p:ext>
            </p:extLst>
          </p:nvPr>
        </p:nvGraphicFramePr>
        <p:xfrm>
          <a:off x="48235" y="-27384"/>
          <a:ext cx="9132277" cy="684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GALLERY" r:id="rId4" imgW="3362309" imgH="3600450" progId="GALLERYClipart">
                  <p:embed/>
                </p:oleObj>
              </mc:Choice>
              <mc:Fallback>
                <p:oleObj name="GALLERY" r:id="rId4" imgW="3362309" imgH="3600450" progId="GALLERYClipart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35" y="-27384"/>
                        <a:ext cx="9132277" cy="684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0" name="AutoShape 4"/>
          <p:cNvSpPr>
            <a:spLocks noChangeArrowheads="1"/>
          </p:cNvSpPr>
          <p:nvPr/>
        </p:nvSpPr>
        <p:spPr bwMode="auto">
          <a:xfrm>
            <a:off x="4262805" y="2676525"/>
            <a:ext cx="2312377" cy="685800"/>
          </a:xfrm>
          <a:prstGeom prst="roundRect">
            <a:avLst>
              <a:gd name="adj" fmla="val 12495"/>
            </a:avLst>
          </a:prstGeom>
          <a:solidFill>
            <a:srgbClr val="CC99FF"/>
          </a:solidFill>
          <a:ln w="12700">
            <a:solidFill>
              <a:srgbClr val="8901F3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de-DE" sz="4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Umsätze</a:t>
            </a:r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2668466" y="3930651"/>
            <a:ext cx="2312377" cy="803275"/>
          </a:xfrm>
          <a:prstGeom prst="roundRect">
            <a:avLst>
              <a:gd name="adj" fmla="val 12495"/>
            </a:avLst>
          </a:prstGeom>
          <a:solidFill>
            <a:srgbClr val="CC99FF"/>
          </a:solidFill>
          <a:ln w="12700">
            <a:solidFill>
              <a:srgbClr val="8901F3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  <a:defRPr/>
            </a:pPr>
            <a:r>
              <a:rPr lang="de-DE" sz="28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steuerbare</a:t>
            </a:r>
          </a:p>
          <a:p>
            <a:pPr algn="ctr">
              <a:lnSpc>
                <a:spcPct val="80000"/>
              </a:lnSpc>
              <a:defRPr/>
            </a:pPr>
            <a:r>
              <a:rPr lang="de-DE" sz="28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Umsätze</a:t>
            </a:r>
          </a:p>
        </p:txBody>
      </p:sp>
      <p:sp>
        <p:nvSpPr>
          <p:cNvPr id="70662" name="AutoShape 6"/>
          <p:cNvSpPr>
            <a:spLocks noChangeArrowheads="1"/>
          </p:cNvSpPr>
          <p:nvPr/>
        </p:nvSpPr>
        <p:spPr bwMode="auto">
          <a:xfrm>
            <a:off x="5874728" y="3932239"/>
            <a:ext cx="2460380" cy="801687"/>
          </a:xfrm>
          <a:prstGeom prst="roundRect">
            <a:avLst>
              <a:gd name="adj" fmla="val 12495"/>
            </a:avLst>
          </a:prstGeom>
          <a:solidFill>
            <a:srgbClr val="CC99FF"/>
          </a:solidFill>
          <a:ln w="12700">
            <a:solidFill>
              <a:srgbClr val="8901F3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  <a:defRPr/>
            </a:pPr>
            <a:r>
              <a:rPr lang="de-DE" sz="28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nicht steuerbare</a:t>
            </a:r>
          </a:p>
          <a:p>
            <a:pPr algn="ctr">
              <a:lnSpc>
                <a:spcPct val="80000"/>
              </a:lnSpc>
              <a:defRPr/>
            </a:pPr>
            <a:r>
              <a:rPr lang="de-DE" sz="28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Umsätze</a:t>
            </a:r>
          </a:p>
        </p:txBody>
      </p:sp>
      <p:sp>
        <p:nvSpPr>
          <p:cNvPr id="70663" name="AutoShape 7"/>
          <p:cNvSpPr>
            <a:spLocks noChangeArrowheads="1"/>
          </p:cNvSpPr>
          <p:nvPr/>
        </p:nvSpPr>
        <p:spPr bwMode="auto">
          <a:xfrm>
            <a:off x="4258408" y="5186363"/>
            <a:ext cx="2312377" cy="793750"/>
          </a:xfrm>
          <a:prstGeom prst="roundRect">
            <a:avLst>
              <a:gd name="adj" fmla="val 12495"/>
            </a:avLst>
          </a:prstGeom>
          <a:solidFill>
            <a:srgbClr val="CC99FF"/>
          </a:solidFill>
          <a:ln w="12700">
            <a:solidFill>
              <a:srgbClr val="8901F3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  <a:defRPr/>
            </a:pPr>
            <a:r>
              <a:rPr lang="de-DE" sz="28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steuerfreie</a:t>
            </a:r>
          </a:p>
          <a:p>
            <a:pPr algn="ctr">
              <a:lnSpc>
                <a:spcPct val="80000"/>
              </a:lnSpc>
              <a:defRPr/>
            </a:pPr>
            <a:r>
              <a:rPr lang="de-DE" sz="28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Umsätze</a:t>
            </a:r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>
            <a:off x="5432181" y="3389313"/>
            <a:ext cx="0" cy="360362"/>
          </a:xfrm>
          <a:prstGeom prst="line">
            <a:avLst/>
          </a:prstGeom>
          <a:noFill/>
          <a:ln w="12700">
            <a:solidFill>
              <a:srgbClr val="8901F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0488" name="Line 9"/>
          <p:cNvSpPr>
            <a:spLocks noChangeShapeType="1"/>
          </p:cNvSpPr>
          <p:nvPr/>
        </p:nvSpPr>
        <p:spPr bwMode="auto">
          <a:xfrm flipV="1">
            <a:off x="3830515" y="3771901"/>
            <a:ext cx="0" cy="149225"/>
          </a:xfrm>
          <a:prstGeom prst="line">
            <a:avLst/>
          </a:prstGeom>
          <a:noFill/>
          <a:ln w="12700">
            <a:solidFill>
              <a:srgbClr val="8901F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>
            <a:off x="3830516" y="3771900"/>
            <a:ext cx="3204797" cy="0"/>
          </a:xfrm>
          <a:prstGeom prst="line">
            <a:avLst/>
          </a:prstGeom>
          <a:noFill/>
          <a:ln w="12700">
            <a:solidFill>
              <a:srgbClr val="8901F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 flipV="1">
            <a:off x="7038243" y="3779838"/>
            <a:ext cx="0" cy="149225"/>
          </a:xfrm>
          <a:prstGeom prst="line">
            <a:avLst/>
          </a:prstGeom>
          <a:noFill/>
          <a:ln w="12700">
            <a:solidFill>
              <a:srgbClr val="8901F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>
            <a:off x="3833446" y="4621213"/>
            <a:ext cx="0" cy="360362"/>
          </a:xfrm>
          <a:prstGeom prst="line">
            <a:avLst/>
          </a:prstGeom>
          <a:noFill/>
          <a:ln w="12700">
            <a:solidFill>
              <a:srgbClr val="8901F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>
            <a:off x="2233246" y="5003800"/>
            <a:ext cx="3204797" cy="0"/>
          </a:xfrm>
          <a:prstGeom prst="line">
            <a:avLst/>
          </a:prstGeom>
          <a:noFill/>
          <a:ln w="12700">
            <a:solidFill>
              <a:srgbClr val="8901F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 flipV="1">
            <a:off x="5440974" y="5008564"/>
            <a:ext cx="0" cy="149225"/>
          </a:xfrm>
          <a:prstGeom prst="line">
            <a:avLst/>
          </a:prstGeom>
          <a:noFill/>
          <a:ln w="12700">
            <a:solidFill>
              <a:srgbClr val="8901F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>
            <a:off x="2228850" y="5021263"/>
            <a:ext cx="0" cy="233362"/>
          </a:xfrm>
          <a:prstGeom prst="line">
            <a:avLst/>
          </a:prstGeom>
          <a:noFill/>
          <a:ln w="12700">
            <a:solidFill>
              <a:srgbClr val="8901F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0672" name="AutoShape 16"/>
          <p:cNvSpPr>
            <a:spLocks noChangeArrowheads="1"/>
          </p:cNvSpPr>
          <p:nvPr/>
        </p:nvSpPr>
        <p:spPr bwMode="auto">
          <a:xfrm>
            <a:off x="1043354" y="5181600"/>
            <a:ext cx="2312377" cy="774700"/>
          </a:xfrm>
          <a:prstGeom prst="roundRect">
            <a:avLst>
              <a:gd name="adj" fmla="val 12495"/>
            </a:avLst>
          </a:prstGeom>
          <a:solidFill>
            <a:srgbClr val="CC99FF"/>
          </a:solidFill>
          <a:ln w="12700">
            <a:solidFill>
              <a:srgbClr val="8901F3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  <a:defRPr/>
            </a:pPr>
            <a:r>
              <a:rPr lang="de-DE" sz="28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steuerpflichtige</a:t>
            </a:r>
          </a:p>
          <a:p>
            <a:pPr algn="ctr">
              <a:lnSpc>
                <a:spcPct val="80000"/>
              </a:lnSpc>
              <a:defRPr/>
            </a:pPr>
            <a:r>
              <a:rPr lang="de-DE" sz="28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Umsätze</a:t>
            </a:r>
          </a:p>
        </p:txBody>
      </p:sp>
      <p:sp>
        <p:nvSpPr>
          <p:cNvPr id="70681" name="Rectangle 25"/>
          <p:cNvSpPr>
            <a:spLocks noChangeArrowheads="1"/>
          </p:cNvSpPr>
          <p:nvPr/>
        </p:nvSpPr>
        <p:spPr bwMode="auto">
          <a:xfrm>
            <a:off x="102577" y="133350"/>
            <a:ext cx="5341462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Was unterliegt der Umsatzsteuer? </a:t>
            </a:r>
            <a:r>
              <a:rPr lang="de-DE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 </a:t>
            </a:r>
            <a:r>
              <a:rPr lang="de-D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Theorie</a:t>
            </a:r>
            <a:endParaRPr lang="de-DE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20497" name="Rectangle 1091"/>
          <p:cNvSpPr>
            <a:spLocks noChangeArrowheads="1"/>
          </p:cNvSpPr>
          <p:nvPr/>
        </p:nvSpPr>
        <p:spPr bwMode="auto">
          <a:xfrm>
            <a:off x="68874" y="85725"/>
            <a:ext cx="8940311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20498" name="Grafik 8" descr="bauerpoint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135" y="109538"/>
            <a:ext cx="110929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5797062" y="628650"/>
            <a:ext cx="3212123" cy="15684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AT" sz="1200" b="1" dirty="0">
                <a:solidFill>
                  <a:schemeClr val="accent5">
                    <a:lumMod val="90000"/>
                  </a:schemeClr>
                </a:solidFill>
              </a:rPr>
              <a:t>Definition</a:t>
            </a:r>
            <a:r>
              <a:rPr lang="de-AT" sz="1200" b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de-AT" sz="1200" b="1" dirty="0">
                <a:solidFill>
                  <a:schemeClr val="accent5">
                    <a:lumMod val="90000"/>
                  </a:schemeClr>
                </a:solidFill>
              </a:rPr>
              <a:t>Umsatzsteuer</a:t>
            </a:r>
            <a:r>
              <a:rPr lang="de-AT" sz="1200" b="1" dirty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de-AT" sz="1200" b="1" dirty="0">
                <a:solidFill>
                  <a:schemeClr val="accent5">
                    <a:lumMod val="90000"/>
                  </a:schemeClr>
                </a:solidFill>
              </a:rPr>
              <a:t>für</a:t>
            </a:r>
            <a:r>
              <a:rPr lang="de-AT" sz="1200" b="1" dirty="0">
                <a:solidFill>
                  <a:schemeClr val="accent5">
                    <a:lumMod val="75000"/>
                  </a:schemeClr>
                </a:solidFill>
              </a:rPr>
              <a:t>…</a:t>
            </a:r>
          </a:p>
          <a:p>
            <a:pPr>
              <a:defRPr/>
            </a:pPr>
            <a:r>
              <a:rPr lang="de-AT" sz="1200" dirty="0"/>
              <a:t>Lieferungen/Leistungen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AT" sz="1200" dirty="0"/>
              <a:t>die ein </a:t>
            </a:r>
            <a:r>
              <a:rPr lang="de-AT" sz="1200" b="1" dirty="0">
                <a:solidFill>
                  <a:schemeClr val="accent5">
                    <a:lumMod val="90000"/>
                  </a:schemeClr>
                </a:solidFill>
              </a:rPr>
              <a:t>Unternehmer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AT" sz="1200" dirty="0"/>
              <a:t>im </a:t>
            </a:r>
            <a:r>
              <a:rPr lang="de-AT" sz="1200" b="1" dirty="0">
                <a:solidFill>
                  <a:schemeClr val="accent5">
                    <a:lumMod val="90000"/>
                  </a:schemeClr>
                </a:solidFill>
              </a:rPr>
              <a:t>Inland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AT" sz="1200" dirty="0"/>
              <a:t>gegen </a:t>
            </a:r>
            <a:r>
              <a:rPr lang="de-AT" sz="1200" b="1" dirty="0">
                <a:solidFill>
                  <a:schemeClr val="accent5">
                    <a:lumMod val="90000"/>
                  </a:schemeClr>
                </a:solidFill>
              </a:rPr>
              <a:t>Entgelt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AT" sz="1200" dirty="0"/>
              <a:t>im </a:t>
            </a:r>
            <a:r>
              <a:rPr lang="de-AT" sz="1200" b="1" dirty="0">
                <a:solidFill>
                  <a:schemeClr val="accent5">
                    <a:lumMod val="90000"/>
                  </a:schemeClr>
                </a:solidFill>
              </a:rPr>
              <a:t>Rahmen</a:t>
            </a:r>
            <a:r>
              <a:rPr lang="de-AT" sz="1200" dirty="0"/>
              <a:t> seines </a:t>
            </a:r>
            <a:r>
              <a:rPr lang="de-AT" sz="1200" b="1" dirty="0">
                <a:solidFill>
                  <a:schemeClr val="accent5">
                    <a:lumMod val="90000"/>
                  </a:schemeClr>
                </a:solidFill>
              </a:rPr>
              <a:t>Unternehmen</a:t>
            </a:r>
            <a:r>
              <a:rPr lang="de-AT" sz="1200" dirty="0">
                <a:solidFill>
                  <a:srgbClr val="FF0000"/>
                </a:solidFill>
              </a:rPr>
              <a:t> </a:t>
            </a:r>
            <a:r>
              <a:rPr lang="de-AT" sz="1200" dirty="0"/>
              <a:t>ausführt.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AT" sz="1200" b="1" dirty="0">
                <a:solidFill>
                  <a:schemeClr val="accent5">
                    <a:lumMod val="90000"/>
                  </a:schemeClr>
                </a:solidFill>
              </a:rPr>
              <a:t>Eigenverbrauch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AT" sz="1200" b="1" dirty="0">
                <a:solidFill>
                  <a:schemeClr val="accent5">
                    <a:lumMod val="90000"/>
                  </a:schemeClr>
                </a:solidFill>
              </a:rPr>
              <a:t>Einfuhr</a:t>
            </a:r>
            <a:r>
              <a:rPr lang="de-AT" sz="1200" dirty="0"/>
              <a:t> aus Drittländern</a:t>
            </a:r>
          </a:p>
        </p:txBody>
      </p:sp>
      <p:sp>
        <p:nvSpPr>
          <p:cNvPr id="3" name="Stern mit 6 Zacken 2"/>
          <p:cNvSpPr/>
          <p:nvPr/>
        </p:nvSpPr>
        <p:spPr bwMode="auto">
          <a:xfrm>
            <a:off x="1195754" y="3078164"/>
            <a:ext cx="1740877" cy="1343025"/>
          </a:xfrm>
          <a:prstGeom prst="star6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de-AT" dirty="0"/>
              <a:t>Definition greift!</a:t>
            </a:r>
          </a:p>
        </p:txBody>
      </p:sp>
      <p:sp>
        <p:nvSpPr>
          <p:cNvPr id="21" name="Stern mit 6 Zacken 20"/>
          <p:cNvSpPr/>
          <p:nvPr/>
        </p:nvSpPr>
        <p:spPr bwMode="auto">
          <a:xfrm>
            <a:off x="6796454" y="2717801"/>
            <a:ext cx="1921120" cy="1343025"/>
          </a:xfrm>
          <a:prstGeom prst="star6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de-AT" dirty="0"/>
              <a:t>Definition greift nicht!</a:t>
            </a:r>
          </a:p>
        </p:txBody>
      </p:sp>
      <p:sp>
        <p:nvSpPr>
          <p:cNvPr id="22" name="Stern mit 6 Zacken 21"/>
          <p:cNvSpPr/>
          <p:nvPr/>
        </p:nvSpPr>
        <p:spPr bwMode="auto">
          <a:xfrm>
            <a:off x="6312877" y="5157789"/>
            <a:ext cx="2303585" cy="1004887"/>
          </a:xfrm>
          <a:prstGeom prst="star6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de-AT" sz="1200" dirty="0"/>
              <a:t>Steuerbefreiungen lt.</a:t>
            </a:r>
          </a:p>
          <a:p>
            <a:pPr algn="ctr">
              <a:defRPr/>
            </a:pPr>
            <a:r>
              <a:rPr lang="de-AT" sz="1200" dirty="0"/>
              <a:t>Umsatzsteuergesetz</a:t>
            </a:r>
          </a:p>
        </p:txBody>
      </p:sp>
    </p:spTree>
    <p:extLst>
      <p:ext uri="{BB962C8B-B14F-4D97-AF65-F5344CB8AC3E}">
        <p14:creationId xmlns:p14="http://schemas.microsoft.com/office/powerpoint/2010/main" val="233549230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176946"/>
              </p:ext>
            </p:extLst>
          </p:nvPr>
        </p:nvGraphicFramePr>
        <p:xfrm>
          <a:off x="35496" y="-27384"/>
          <a:ext cx="9132278" cy="684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GALLERY" r:id="rId4" imgW="3362309" imgH="3600450" progId="GALLERYClipart">
                  <p:embed/>
                </p:oleObj>
              </mc:Choice>
              <mc:Fallback>
                <p:oleObj name="GALLERY" r:id="rId4" imgW="3362309" imgH="3600450" progId="GALLERYClipart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-27384"/>
                        <a:ext cx="9132278" cy="684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0" name="AutoShape 4"/>
          <p:cNvSpPr>
            <a:spLocks noChangeArrowheads="1"/>
          </p:cNvSpPr>
          <p:nvPr/>
        </p:nvSpPr>
        <p:spPr bwMode="auto">
          <a:xfrm>
            <a:off x="4262805" y="2676525"/>
            <a:ext cx="2312377" cy="685800"/>
          </a:xfrm>
          <a:prstGeom prst="roundRect">
            <a:avLst>
              <a:gd name="adj" fmla="val 12495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rgbClr val="8901F3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de-DE" sz="4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Umsätze</a:t>
            </a:r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2668466" y="3930651"/>
            <a:ext cx="2312377" cy="803275"/>
          </a:xfrm>
          <a:prstGeom prst="roundRect">
            <a:avLst>
              <a:gd name="adj" fmla="val 12495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rgbClr val="8901F3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  <a:defRPr/>
            </a:pPr>
            <a:r>
              <a:rPr lang="de-DE" sz="28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steuerbare</a:t>
            </a:r>
          </a:p>
          <a:p>
            <a:pPr algn="ctr">
              <a:lnSpc>
                <a:spcPct val="80000"/>
              </a:lnSpc>
              <a:defRPr/>
            </a:pPr>
            <a:r>
              <a:rPr lang="de-DE" sz="28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Umsätze</a:t>
            </a:r>
          </a:p>
        </p:txBody>
      </p:sp>
      <p:sp>
        <p:nvSpPr>
          <p:cNvPr id="70662" name="AutoShape 6"/>
          <p:cNvSpPr>
            <a:spLocks noChangeArrowheads="1"/>
          </p:cNvSpPr>
          <p:nvPr/>
        </p:nvSpPr>
        <p:spPr bwMode="auto">
          <a:xfrm>
            <a:off x="5874728" y="3932239"/>
            <a:ext cx="2460380" cy="801687"/>
          </a:xfrm>
          <a:prstGeom prst="roundRect">
            <a:avLst>
              <a:gd name="adj" fmla="val 12495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rgbClr val="8901F3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  <a:defRPr/>
            </a:pPr>
            <a:r>
              <a:rPr lang="de-DE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nicht steuerbare</a:t>
            </a:r>
          </a:p>
          <a:p>
            <a:pPr algn="ctr">
              <a:lnSpc>
                <a:spcPct val="80000"/>
              </a:lnSpc>
              <a:defRPr/>
            </a:pPr>
            <a:r>
              <a:rPr lang="de-DE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Umsätze</a:t>
            </a:r>
          </a:p>
        </p:txBody>
      </p:sp>
      <p:sp>
        <p:nvSpPr>
          <p:cNvPr id="70663" name="AutoShape 7"/>
          <p:cNvSpPr>
            <a:spLocks noChangeArrowheads="1"/>
          </p:cNvSpPr>
          <p:nvPr/>
        </p:nvSpPr>
        <p:spPr bwMode="auto">
          <a:xfrm>
            <a:off x="4258408" y="5186363"/>
            <a:ext cx="2312377" cy="793750"/>
          </a:xfrm>
          <a:prstGeom prst="roundRect">
            <a:avLst>
              <a:gd name="adj" fmla="val 12495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rgbClr val="8901F3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  <a:defRPr/>
            </a:pPr>
            <a:r>
              <a:rPr lang="de-DE" sz="28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steuerfreie</a:t>
            </a:r>
          </a:p>
          <a:p>
            <a:pPr algn="ctr">
              <a:lnSpc>
                <a:spcPct val="80000"/>
              </a:lnSpc>
              <a:defRPr/>
            </a:pPr>
            <a:r>
              <a:rPr lang="de-DE" sz="28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Umsätze</a:t>
            </a:r>
          </a:p>
        </p:txBody>
      </p:sp>
      <p:sp>
        <p:nvSpPr>
          <p:cNvPr id="21511" name="Line 8"/>
          <p:cNvSpPr>
            <a:spLocks noChangeShapeType="1"/>
          </p:cNvSpPr>
          <p:nvPr/>
        </p:nvSpPr>
        <p:spPr bwMode="auto">
          <a:xfrm>
            <a:off x="5432181" y="3389313"/>
            <a:ext cx="0" cy="360362"/>
          </a:xfrm>
          <a:prstGeom prst="line">
            <a:avLst/>
          </a:prstGeom>
          <a:noFill/>
          <a:ln w="12700">
            <a:solidFill>
              <a:srgbClr val="8901F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2" name="Line 9"/>
          <p:cNvSpPr>
            <a:spLocks noChangeShapeType="1"/>
          </p:cNvSpPr>
          <p:nvPr/>
        </p:nvSpPr>
        <p:spPr bwMode="auto">
          <a:xfrm flipV="1">
            <a:off x="3830515" y="3771901"/>
            <a:ext cx="0" cy="149225"/>
          </a:xfrm>
          <a:prstGeom prst="line">
            <a:avLst/>
          </a:prstGeom>
          <a:noFill/>
          <a:ln w="12700">
            <a:solidFill>
              <a:srgbClr val="8901F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3830516" y="3771900"/>
            <a:ext cx="3204797" cy="0"/>
          </a:xfrm>
          <a:prstGeom prst="line">
            <a:avLst/>
          </a:prstGeom>
          <a:noFill/>
          <a:ln w="12700">
            <a:solidFill>
              <a:srgbClr val="8901F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V="1">
            <a:off x="7038243" y="3779838"/>
            <a:ext cx="0" cy="149225"/>
          </a:xfrm>
          <a:prstGeom prst="line">
            <a:avLst/>
          </a:prstGeom>
          <a:noFill/>
          <a:ln w="12700">
            <a:solidFill>
              <a:srgbClr val="8901F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5" name="Line 12"/>
          <p:cNvSpPr>
            <a:spLocks noChangeShapeType="1"/>
          </p:cNvSpPr>
          <p:nvPr/>
        </p:nvSpPr>
        <p:spPr bwMode="auto">
          <a:xfrm>
            <a:off x="3833446" y="4621213"/>
            <a:ext cx="0" cy="360362"/>
          </a:xfrm>
          <a:prstGeom prst="line">
            <a:avLst/>
          </a:prstGeom>
          <a:noFill/>
          <a:ln w="12700">
            <a:solidFill>
              <a:srgbClr val="8901F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>
            <a:off x="2233246" y="5003800"/>
            <a:ext cx="3204797" cy="0"/>
          </a:xfrm>
          <a:prstGeom prst="line">
            <a:avLst/>
          </a:prstGeom>
          <a:noFill/>
          <a:ln w="12700">
            <a:solidFill>
              <a:srgbClr val="8901F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7" name="Line 14"/>
          <p:cNvSpPr>
            <a:spLocks noChangeShapeType="1"/>
          </p:cNvSpPr>
          <p:nvPr/>
        </p:nvSpPr>
        <p:spPr bwMode="auto">
          <a:xfrm flipV="1">
            <a:off x="5440974" y="5008564"/>
            <a:ext cx="0" cy="149225"/>
          </a:xfrm>
          <a:prstGeom prst="line">
            <a:avLst/>
          </a:prstGeom>
          <a:noFill/>
          <a:ln w="12700">
            <a:solidFill>
              <a:srgbClr val="8901F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8" name="Line 15"/>
          <p:cNvSpPr>
            <a:spLocks noChangeShapeType="1"/>
          </p:cNvSpPr>
          <p:nvPr/>
        </p:nvSpPr>
        <p:spPr bwMode="auto">
          <a:xfrm>
            <a:off x="2228850" y="5021263"/>
            <a:ext cx="0" cy="233362"/>
          </a:xfrm>
          <a:prstGeom prst="line">
            <a:avLst/>
          </a:prstGeom>
          <a:noFill/>
          <a:ln w="12700">
            <a:solidFill>
              <a:srgbClr val="8901F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0672" name="AutoShape 16"/>
          <p:cNvSpPr>
            <a:spLocks noChangeArrowheads="1"/>
          </p:cNvSpPr>
          <p:nvPr/>
        </p:nvSpPr>
        <p:spPr bwMode="auto">
          <a:xfrm>
            <a:off x="1043354" y="5181600"/>
            <a:ext cx="2312377" cy="774700"/>
          </a:xfrm>
          <a:prstGeom prst="roundRect">
            <a:avLst>
              <a:gd name="adj" fmla="val 12495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rgbClr val="8901F3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  <a:defRPr/>
            </a:pPr>
            <a:r>
              <a:rPr lang="de-DE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steuerpflichtige</a:t>
            </a:r>
          </a:p>
          <a:p>
            <a:pPr algn="ctr">
              <a:lnSpc>
                <a:spcPct val="80000"/>
              </a:lnSpc>
              <a:defRPr/>
            </a:pPr>
            <a:r>
              <a:rPr lang="de-DE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Umsätze</a:t>
            </a:r>
          </a:p>
        </p:txBody>
      </p:sp>
      <p:sp>
        <p:nvSpPr>
          <p:cNvPr id="70681" name="Rectangle 25"/>
          <p:cNvSpPr>
            <a:spLocks noChangeArrowheads="1"/>
          </p:cNvSpPr>
          <p:nvPr/>
        </p:nvSpPr>
        <p:spPr bwMode="auto">
          <a:xfrm>
            <a:off x="102577" y="133350"/>
            <a:ext cx="5423216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Was unterliegt der Umsatzsteuer? - Beispiele</a:t>
            </a:r>
            <a:endParaRPr lang="de-DE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21521" name="Rectangle 1091"/>
          <p:cNvSpPr>
            <a:spLocks noChangeArrowheads="1"/>
          </p:cNvSpPr>
          <p:nvPr/>
        </p:nvSpPr>
        <p:spPr bwMode="auto">
          <a:xfrm>
            <a:off x="68874" y="85725"/>
            <a:ext cx="8940311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21522" name="Grafik 8" descr="bauerpoint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135" y="109538"/>
            <a:ext cx="110929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5797062" y="628650"/>
            <a:ext cx="3212123" cy="12001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AT" sz="1200" b="1" dirty="0">
                <a:solidFill>
                  <a:schemeClr val="accent5">
                    <a:lumMod val="75000"/>
                  </a:schemeClr>
                </a:solidFill>
              </a:rPr>
              <a:t>Definition: Umsatzsteuer – für…</a:t>
            </a:r>
          </a:p>
          <a:p>
            <a:pPr>
              <a:defRPr/>
            </a:pPr>
            <a:r>
              <a:rPr lang="de-AT" sz="1200" dirty="0"/>
              <a:t>Lieferungen/Leistungen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AT" sz="1200" dirty="0"/>
              <a:t>die ein </a:t>
            </a:r>
            <a:r>
              <a:rPr lang="de-AT" sz="1200" b="1" dirty="0">
                <a:solidFill>
                  <a:schemeClr val="accent5">
                    <a:lumMod val="75000"/>
                  </a:schemeClr>
                </a:solidFill>
              </a:rPr>
              <a:t>Unternehmer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AT" sz="1200" dirty="0"/>
              <a:t>im </a:t>
            </a:r>
            <a:r>
              <a:rPr lang="de-AT" sz="1200" b="1" dirty="0">
                <a:solidFill>
                  <a:schemeClr val="accent5">
                    <a:lumMod val="75000"/>
                  </a:schemeClr>
                </a:solidFill>
              </a:rPr>
              <a:t>Inland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AT" sz="1200" dirty="0"/>
              <a:t>gegen </a:t>
            </a:r>
            <a:r>
              <a:rPr lang="de-AT" sz="1200" b="1" dirty="0">
                <a:solidFill>
                  <a:schemeClr val="accent5">
                    <a:lumMod val="75000"/>
                  </a:schemeClr>
                </a:solidFill>
              </a:rPr>
              <a:t>Entgelt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AT" sz="1200" dirty="0"/>
              <a:t>im </a:t>
            </a:r>
            <a:r>
              <a:rPr lang="de-AT" sz="1200" b="1" dirty="0">
                <a:solidFill>
                  <a:schemeClr val="accent5">
                    <a:lumMod val="75000"/>
                  </a:schemeClr>
                </a:solidFill>
              </a:rPr>
              <a:t>Rahmen</a:t>
            </a:r>
            <a:r>
              <a:rPr lang="de-AT" sz="1200" dirty="0"/>
              <a:t> seines </a:t>
            </a:r>
            <a:r>
              <a:rPr lang="de-AT" sz="1200" b="1" dirty="0">
                <a:solidFill>
                  <a:schemeClr val="accent5">
                    <a:lumMod val="75000"/>
                  </a:schemeClr>
                </a:solidFill>
              </a:rPr>
              <a:t>Unternehmen</a:t>
            </a:r>
            <a:r>
              <a:rPr lang="de-AT" sz="1200" dirty="0">
                <a:solidFill>
                  <a:srgbClr val="FF0000"/>
                </a:solidFill>
              </a:rPr>
              <a:t> </a:t>
            </a:r>
            <a:r>
              <a:rPr lang="de-AT" sz="1200" dirty="0"/>
              <a:t>ausführt.</a:t>
            </a:r>
          </a:p>
        </p:txBody>
      </p:sp>
      <p:sp>
        <p:nvSpPr>
          <p:cNvPr id="3" name="Stern mit 6 Zacken 2"/>
          <p:cNvSpPr/>
          <p:nvPr/>
        </p:nvSpPr>
        <p:spPr bwMode="auto">
          <a:xfrm>
            <a:off x="1195754" y="3078164"/>
            <a:ext cx="1740877" cy="1343025"/>
          </a:xfrm>
          <a:prstGeom prst="star6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de-AT" dirty="0"/>
              <a:t>Definition greift!</a:t>
            </a:r>
          </a:p>
        </p:txBody>
      </p:sp>
      <p:sp>
        <p:nvSpPr>
          <p:cNvPr id="21" name="Stern mit 6 Zacken 20"/>
          <p:cNvSpPr/>
          <p:nvPr/>
        </p:nvSpPr>
        <p:spPr bwMode="auto">
          <a:xfrm>
            <a:off x="6597162" y="2505075"/>
            <a:ext cx="2347546" cy="1555750"/>
          </a:xfrm>
          <a:prstGeom prst="star6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71450" indent="-171450" algn="ctr">
              <a:buFontTx/>
              <a:buChar char="-"/>
              <a:defRPr/>
            </a:pPr>
            <a:r>
              <a:rPr lang="de-AT" sz="1100" dirty="0"/>
              <a:t>Kein Unternehmer</a:t>
            </a:r>
          </a:p>
          <a:p>
            <a:pPr marL="171450" indent="-171450" algn="ctr">
              <a:buFontTx/>
              <a:buChar char="-"/>
              <a:defRPr/>
            </a:pPr>
            <a:r>
              <a:rPr lang="de-AT" sz="1100" dirty="0"/>
              <a:t>Im Ausland</a:t>
            </a:r>
          </a:p>
          <a:p>
            <a:pPr marL="171450" indent="-171450" algn="ctr">
              <a:buFontTx/>
              <a:buChar char="-"/>
              <a:defRPr/>
            </a:pPr>
            <a:r>
              <a:rPr lang="de-AT" sz="1100" dirty="0"/>
              <a:t>Gratis</a:t>
            </a:r>
          </a:p>
          <a:p>
            <a:pPr marL="171450" indent="-171450" algn="ctr">
              <a:buFontTx/>
              <a:buChar char="-"/>
              <a:defRPr/>
            </a:pPr>
            <a:r>
              <a:rPr lang="de-AT" sz="1100" dirty="0"/>
              <a:t>Privatverkauf</a:t>
            </a:r>
          </a:p>
        </p:txBody>
      </p:sp>
      <p:sp>
        <p:nvSpPr>
          <p:cNvPr id="22" name="Stern mit 6 Zacken 21"/>
          <p:cNvSpPr/>
          <p:nvPr/>
        </p:nvSpPr>
        <p:spPr bwMode="auto">
          <a:xfrm>
            <a:off x="6022731" y="5157789"/>
            <a:ext cx="2927838" cy="1595437"/>
          </a:xfrm>
          <a:prstGeom prst="star6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71450" indent="-171450" algn="ctr">
              <a:buFontTx/>
              <a:buChar char="-"/>
              <a:defRPr/>
            </a:pPr>
            <a:r>
              <a:rPr lang="de-AT" sz="1200" dirty="0"/>
              <a:t>Lieferung ins Ausland</a:t>
            </a:r>
          </a:p>
          <a:p>
            <a:pPr marL="171450" indent="-171450" algn="ctr">
              <a:buFontTx/>
              <a:buChar char="-"/>
              <a:defRPr/>
            </a:pPr>
            <a:r>
              <a:rPr lang="de-AT" sz="1200" dirty="0"/>
              <a:t>Kredite</a:t>
            </a:r>
          </a:p>
          <a:p>
            <a:pPr marL="171450" indent="-171450" algn="ctr">
              <a:buFontTx/>
              <a:buChar char="-"/>
              <a:defRPr/>
            </a:pPr>
            <a:r>
              <a:rPr lang="de-AT" sz="1200" dirty="0"/>
              <a:t>Versicherung</a:t>
            </a:r>
          </a:p>
          <a:p>
            <a:pPr marL="171450" indent="-171450" algn="ctr">
              <a:buFontTx/>
              <a:buChar char="-"/>
              <a:defRPr/>
            </a:pPr>
            <a:r>
              <a:rPr lang="de-AT" sz="1200" dirty="0"/>
              <a:t>Postgebühren (teilweise)</a:t>
            </a:r>
          </a:p>
        </p:txBody>
      </p:sp>
    </p:spTree>
    <p:extLst>
      <p:ext uri="{BB962C8B-B14F-4D97-AF65-F5344CB8AC3E}">
        <p14:creationId xmlns:p14="http://schemas.microsoft.com/office/powerpoint/2010/main" val="3238518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Bildschirmpräsentation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Larissa</vt:lpstr>
      <vt:lpstr>GALLERY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BAUER Helmut</dc:creator>
  <cp:lastModifiedBy>BAUER Helmut</cp:lastModifiedBy>
  <cp:revision>2</cp:revision>
  <dcterms:created xsi:type="dcterms:W3CDTF">2013-12-18T07:19:39Z</dcterms:created>
  <dcterms:modified xsi:type="dcterms:W3CDTF">2013-12-18T07:21:28Z</dcterms:modified>
</cp:coreProperties>
</file>