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84" r:id="rId2"/>
    <p:sldId id="401" r:id="rId3"/>
    <p:sldId id="402" r:id="rId4"/>
    <p:sldId id="403" r:id="rId5"/>
    <p:sldId id="404" r:id="rId6"/>
    <p:sldId id="405" r:id="rId7"/>
  </p:sldIdLst>
  <p:sldSz cx="9906000" cy="6858000" type="A4"/>
  <p:notesSz cx="6797675" cy="9874250"/>
  <p:embeddedFontLst>
    <p:embeddedFont>
      <p:font typeface="Verdana" panose="020B0604030504040204" pitchFamily="34" charset="0"/>
      <p:regular r:id="rId10"/>
      <p:bold r:id="rId11"/>
      <p:italic r:id="rId12"/>
      <p:boldItalic r:id="rId13"/>
    </p:embeddedFont>
  </p:embeddedFont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CCFFCC"/>
    <a:srgbClr val="CCFF99"/>
    <a:srgbClr val="FFCC99"/>
    <a:srgbClr val="F0D3F9"/>
    <a:srgbClr val="00CC00"/>
    <a:srgbClr val="FF9966"/>
    <a:srgbClr val="99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2" autoAdjust="0"/>
    <p:restoredTop sz="94707" autoAdjust="0"/>
  </p:normalViewPr>
  <p:slideViewPr>
    <p:cSldViewPr snapToGrid="0">
      <p:cViewPr>
        <p:scale>
          <a:sx n="100" d="100"/>
          <a:sy n="100" d="100"/>
        </p:scale>
        <p:origin x="-1152" y="-372"/>
      </p:cViewPr>
      <p:guideLst>
        <p:guide orient="horz" pos="2019"/>
        <p:guide pos="31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66" d="100"/>
          <a:sy n="66" d="100"/>
        </p:scale>
        <p:origin x="-171" y="1071"/>
      </p:cViewPr>
      <p:guideLst>
        <p:guide orient="horz" pos="2223"/>
        <p:guide pos="315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0" y="9525"/>
            <a:ext cx="296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14" tIns="0" rIns="19514" bIns="0" numCol="1" anchor="t" anchorCtr="0" compatLnSpc="1">
            <a:prstTxWarp prst="textNoShape">
              <a:avLst/>
            </a:prstTxWarp>
          </a:bodyPr>
          <a:lstStyle>
            <a:lvl1pPr defTabSz="936625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150" y="9525"/>
            <a:ext cx="296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14" tIns="0" rIns="19514" bIns="0" numCol="1" anchor="t" anchorCtr="0" compatLnSpc="1">
            <a:prstTxWarp prst="textNoShape">
              <a:avLst/>
            </a:prstTxWarp>
          </a:bodyPr>
          <a:lstStyle>
            <a:lvl1pPr algn="r" defTabSz="936625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31750" y="9402763"/>
            <a:ext cx="296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14" tIns="0" rIns="19514" bIns="0" numCol="1" anchor="b" anchorCtr="0" compatLnSpc="1">
            <a:prstTxWarp prst="textNoShape">
              <a:avLst/>
            </a:prstTxWarp>
          </a:bodyPr>
          <a:lstStyle>
            <a:lvl1pPr defTabSz="936625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150" y="9402763"/>
            <a:ext cx="296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14" tIns="0" rIns="19514" bIns="0" numCol="1" anchor="b" anchorCtr="0" compatLnSpc="1">
            <a:prstTxWarp prst="textNoShape">
              <a:avLst/>
            </a:prstTxWarp>
          </a:bodyPr>
          <a:lstStyle>
            <a:lvl1pPr algn="r" defTabSz="936625">
              <a:defRPr sz="1000" i="1"/>
            </a:lvl1pPr>
          </a:lstStyle>
          <a:p>
            <a:pPr>
              <a:defRPr/>
            </a:pPr>
            <a:fld id="{D08FC3E0-DAB8-4BCC-BFAA-0886BC666AD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406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0" y="9525"/>
            <a:ext cx="296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14" tIns="0" rIns="19514" bIns="0" numCol="1" anchor="t" anchorCtr="0" compatLnSpc="1">
            <a:prstTxWarp prst="textNoShape">
              <a:avLst/>
            </a:prstTxWarp>
          </a:bodyPr>
          <a:lstStyle>
            <a:lvl1pPr defTabSz="779463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7150" y="9525"/>
            <a:ext cx="296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14" tIns="0" rIns="19514" bIns="0" numCol="1" anchor="t" anchorCtr="0" compatLnSpc="1">
            <a:prstTxWarp prst="textNoShape">
              <a:avLst/>
            </a:prstTxWarp>
          </a:bodyPr>
          <a:lstStyle>
            <a:lvl1pPr algn="r" defTabSz="779463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0" y="9402763"/>
            <a:ext cx="296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14" tIns="0" rIns="19514" bIns="0" numCol="1" anchor="b" anchorCtr="0" compatLnSpc="1">
            <a:prstTxWarp prst="textNoShape">
              <a:avLst/>
            </a:prstTxWarp>
          </a:bodyPr>
          <a:lstStyle>
            <a:lvl1pPr defTabSz="779463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150" y="9402763"/>
            <a:ext cx="296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14" tIns="0" rIns="19514" bIns="0" numCol="1" anchor="b" anchorCtr="0" compatLnSpc="1">
            <a:prstTxWarp prst="textNoShape">
              <a:avLst/>
            </a:prstTxWarp>
          </a:bodyPr>
          <a:lstStyle>
            <a:lvl1pPr algn="r" defTabSz="779463">
              <a:defRPr sz="1000" i="1"/>
            </a:lvl1pPr>
          </a:lstStyle>
          <a:p>
            <a:pPr>
              <a:defRPr/>
            </a:pPr>
            <a:fld id="{99F60FF9-886A-42E6-94DE-5D4D5B6CF7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691063"/>
            <a:ext cx="4987925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16" tIns="47160" rIns="94316" bIns="47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32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860425"/>
            <a:ext cx="4999037" cy="3460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963209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7150622"/>
      </p:ext>
    </p:extLst>
  </p:cSld>
  <p:clrMapOvr>
    <a:masterClrMapping/>
  </p:clrMapOvr>
  <p:transition spd="med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6350539"/>
      </p:ext>
    </p:extLst>
  </p:cSld>
  <p:clrMapOvr>
    <a:masterClrMapping/>
  </p:clrMapOvr>
  <p:transition spd="med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614170"/>
      </p:ext>
    </p:extLst>
  </p:cSld>
  <p:clrMapOvr>
    <a:masterClrMapping/>
  </p:clrMapOvr>
  <p:transition spd="med"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91"/>
          <p:cNvSpPr>
            <a:spLocks noChangeArrowheads="1"/>
          </p:cNvSpPr>
          <p:nvPr userDrawn="1"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de-AT" altLang="de-DE" smtClean="0"/>
          </a:p>
        </p:txBody>
      </p:sp>
      <p:pic>
        <p:nvPicPr>
          <p:cNvPr id="3" name="Grafik 8" descr="bauerpoint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109538"/>
            <a:ext cx="12017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6001529"/>
      </p:ext>
    </p:extLst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0968919"/>
      </p:ext>
    </p:extLst>
  </p:cSld>
  <p:clrMapOvr>
    <a:masterClrMapping/>
  </p:clrMapOvr>
  <p:transition spd="med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0616815"/>
      </p:ext>
    </p:extLst>
  </p:cSld>
  <p:clrMapOvr>
    <a:masterClrMapping/>
  </p:clrMapOvr>
  <p:transition spd="med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8965271"/>
      </p:ext>
    </p:extLst>
  </p:cSld>
  <p:clrMapOvr>
    <a:masterClrMapping/>
  </p:clrMapOvr>
  <p:transition spd="med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8596727"/>
      </p:ext>
    </p:extLst>
  </p:cSld>
  <p:clrMapOvr>
    <a:masterClrMapping/>
  </p:clrMapOvr>
  <p:transition spd="med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5946234"/>
      </p:ext>
    </p:extLst>
  </p:cSld>
  <p:clrMapOvr>
    <a:masterClrMapping/>
  </p:clrMapOvr>
  <p:transition spd="med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885310"/>
      </p:ext>
    </p:extLst>
  </p:cSld>
  <p:clrMapOvr>
    <a:masterClrMapping/>
  </p:clrMapOvr>
  <p:transition spd="med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1861078"/>
      </p:ext>
    </p:extLst>
  </p:cSld>
  <p:clrMapOvr>
    <a:masterClrMapping/>
  </p:clrMapOvr>
  <p:transition spd="med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484129"/>
      </p:ext>
    </p:extLst>
  </p:cSld>
  <p:clrMapOvr>
    <a:masterClrMapping/>
  </p:clrMapOvr>
  <p:transition spd="med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8" name="Rectangle 1091"/>
          <p:cNvSpPr>
            <a:spLocks noChangeArrowheads="1"/>
          </p:cNvSpPr>
          <p:nvPr userDrawn="1"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de-AT" altLang="de-DE" smtClean="0"/>
          </a:p>
        </p:txBody>
      </p:sp>
      <p:pic>
        <p:nvPicPr>
          <p:cNvPr id="1029" name="Grafik 7" descr="bauerpoint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109538"/>
            <a:ext cx="12017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  <p:sldLayoutId id="2147483920" r:id="rId12"/>
  </p:sldLayoutIdLst>
  <p:transition spd="med" advClick="0"/>
  <p:txStyles>
    <p:titleStyle>
      <a:lvl1pPr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17500" indent="-317500" algn="l" defTabSz="8461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Verdana" pitchFamily="34" charset="0"/>
        <a:buChar char="n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87388" indent="-255588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2pPr>
      <a:lvl3pPr marL="1055688" indent="-209550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>
          <a:solidFill>
            <a:schemeClr val="tx1"/>
          </a:solidFill>
          <a:latin typeface="+mn-lt"/>
        </a:defRPr>
      </a:lvl3pPr>
      <a:lvl4pPr marL="1479550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Verdana" pitchFamily="34" charset="0"/>
        <a:buChar char="n"/>
        <a:defRPr>
          <a:solidFill>
            <a:schemeClr val="tx1"/>
          </a:solidFill>
          <a:latin typeface="+mn-lt"/>
        </a:defRPr>
      </a:lvl4pPr>
      <a:lvl5pPr marL="1901825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5pPr>
      <a:lvl6pPr marL="2359025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6pPr>
      <a:lvl7pPr marL="2816225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7pPr>
      <a:lvl8pPr marL="3273425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8pPr>
      <a:lvl9pPr marL="3730625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2112963" y="7062788"/>
            <a:ext cx="233362" cy="200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AT" sz="1600" kern="10">
                <a:solidFill>
                  <a:srgbClr val="008000"/>
                </a:solidFill>
                <a:latin typeface="+mj-lt"/>
              </a:rPr>
              <a:t>ü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107950" y="141288"/>
            <a:ext cx="59859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DE" altLang="de-DE" b="1" dirty="0" smtClean="0"/>
              <a:t>Eintragungen in Bücher und Aufzeichnungen</a:t>
            </a:r>
            <a:endParaRPr lang="de-DE" altLang="de-DE" b="1" dirty="0"/>
          </a:p>
        </p:txBody>
      </p:sp>
      <p:pic>
        <p:nvPicPr>
          <p:cNvPr id="15364" name="Picture 2" descr="http://www.schulbilder.org/zeit-t1492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7" t="7949" r="21022" b="9936"/>
          <a:stretch/>
        </p:blipFill>
        <p:spPr bwMode="auto">
          <a:xfrm>
            <a:off x="488950" y="831916"/>
            <a:ext cx="1278495" cy="1272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827153"/>
            <a:ext cx="1742607" cy="1208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539" y="1033718"/>
            <a:ext cx="1514929" cy="98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245" y="872101"/>
            <a:ext cx="1366689" cy="1409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210" y="810804"/>
            <a:ext cx="2200298" cy="153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11309" y="2859551"/>
            <a:ext cx="17363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>
                <a:latin typeface="+mj-lt"/>
              </a:rPr>
              <a:t>Eintragungen</a:t>
            </a: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1184275" y="2263708"/>
            <a:ext cx="0" cy="62236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Gerade Verbindung mit Pfeil 14"/>
          <p:cNvCxnSpPr/>
          <p:nvPr/>
        </p:nvCxnSpPr>
        <p:spPr bwMode="auto">
          <a:xfrm>
            <a:off x="2661570" y="2131977"/>
            <a:ext cx="3842" cy="290169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1774722" y="5117778"/>
            <a:ext cx="1863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>
                <a:latin typeface="+mj-lt"/>
              </a:rPr>
              <a:t>Bareinnahmen</a:t>
            </a:r>
          </a:p>
          <a:p>
            <a:pPr algn="ctr"/>
            <a:r>
              <a:rPr lang="de-AT" sz="1600" b="1" dirty="0" smtClean="0">
                <a:latin typeface="+mj-lt"/>
              </a:rPr>
              <a:t>Barausgaben</a:t>
            </a:r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4351337" y="2104451"/>
            <a:ext cx="3842" cy="62041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Textfeld 20"/>
          <p:cNvSpPr txBox="1"/>
          <p:nvPr/>
        </p:nvSpPr>
        <p:spPr>
          <a:xfrm>
            <a:off x="3466431" y="2751828"/>
            <a:ext cx="17363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>
                <a:latin typeface="+mj-lt"/>
              </a:rPr>
              <a:t>Eintragungen</a:t>
            </a:r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6205307" y="2319427"/>
            <a:ext cx="34171" cy="293046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Textfeld 22"/>
          <p:cNvSpPr txBox="1"/>
          <p:nvPr/>
        </p:nvSpPr>
        <p:spPr>
          <a:xfrm>
            <a:off x="5371291" y="5256278"/>
            <a:ext cx="17363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>
                <a:latin typeface="+mj-lt"/>
              </a:rPr>
              <a:t>Eintragungen</a:t>
            </a:r>
          </a:p>
        </p:txBody>
      </p:sp>
      <p:cxnSp>
        <p:nvCxnSpPr>
          <p:cNvPr id="28" name="Gerade Verbindung mit Pfeil 27"/>
          <p:cNvCxnSpPr/>
          <p:nvPr/>
        </p:nvCxnSpPr>
        <p:spPr bwMode="auto">
          <a:xfrm>
            <a:off x="8266517" y="2272336"/>
            <a:ext cx="3842" cy="62041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Textfeld 28"/>
          <p:cNvSpPr txBox="1"/>
          <p:nvPr/>
        </p:nvSpPr>
        <p:spPr>
          <a:xfrm>
            <a:off x="7363227" y="2936495"/>
            <a:ext cx="20072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>
                <a:latin typeface="+mj-lt"/>
              </a:rPr>
              <a:t>Zwischenräume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http://derspeicherplatz.de/wp-content/myfotos/wd-passport-250-gbyte/Western%20Digital%20Passport%20Festplatte%20extern%20250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2169">
            <a:off x="5386596" y="898814"/>
            <a:ext cx="1296139" cy="1296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1731963" y="7062788"/>
            <a:ext cx="233362" cy="200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AT" sz="1200" kern="10">
                <a:solidFill>
                  <a:srgbClr val="008000"/>
                </a:solidFill>
                <a:latin typeface="Wingdings"/>
              </a:rPr>
              <a:t>ü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107950" y="141288"/>
            <a:ext cx="55483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DE" altLang="de-DE" b="1" dirty="0" smtClean="0"/>
              <a:t>Führen von Büchern und Aufzeichnungen</a:t>
            </a:r>
            <a:endParaRPr lang="de-DE" altLang="de-DE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435764" y="2859551"/>
            <a:ext cx="12779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/>
              <a:t>Überblick</a:t>
            </a:r>
            <a:endParaRPr lang="de-AT" sz="1600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1074722" y="2282424"/>
            <a:ext cx="0" cy="62236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Gerade Verbindung mit Pfeil 14"/>
          <p:cNvCxnSpPr>
            <a:endCxn id="17" idx="0"/>
          </p:cNvCxnSpPr>
          <p:nvPr/>
        </p:nvCxnSpPr>
        <p:spPr bwMode="auto">
          <a:xfrm>
            <a:off x="2509170" y="2282424"/>
            <a:ext cx="0" cy="415130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1272293" y="6433732"/>
            <a:ext cx="2473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/>
              <a:t>Nachvollziehbarkeit</a:t>
            </a:r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4257908" y="2239133"/>
            <a:ext cx="3842" cy="62041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Textfeld 20"/>
          <p:cNvSpPr txBox="1"/>
          <p:nvPr/>
        </p:nvSpPr>
        <p:spPr>
          <a:xfrm>
            <a:off x="3328920" y="2904790"/>
            <a:ext cx="2162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/>
              <a:t>Lebende Sprache</a:t>
            </a:r>
          </a:p>
        </p:txBody>
      </p:sp>
      <p:cxnSp>
        <p:nvCxnSpPr>
          <p:cNvPr id="22" name="Gerade Verbindung mit Pfeil 21"/>
          <p:cNvCxnSpPr>
            <a:endCxn id="23" idx="0"/>
          </p:cNvCxnSpPr>
          <p:nvPr/>
        </p:nvCxnSpPr>
        <p:spPr bwMode="auto">
          <a:xfrm>
            <a:off x="6036378" y="2039720"/>
            <a:ext cx="34176" cy="335958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Textfeld 22"/>
          <p:cNvSpPr txBox="1"/>
          <p:nvPr/>
        </p:nvSpPr>
        <p:spPr>
          <a:xfrm>
            <a:off x="4350371" y="5399309"/>
            <a:ext cx="344036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/>
              <a:t>Datenträger</a:t>
            </a:r>
          </a:p>
          <a:p>
            <a:pPr algn="ctr"/>
            <a:endParaRPr lang="de-AT" sz="1600" dirty="0" smtClean="0"/>
          </a:p>
          <a:p>
            <a:pPr algn="ctr"/>
            <a:endParaRPr lang="de-AT" sz="1600" dirty="0" smtClean="0"/>
          </a:p>
          <a:p>
            <a:pPr algn="ctr"/>
            <a:endParaRPr lang="de-AT" sz="1600" dirty="0" smtClean="0"/>
          </a:p>
          <a:p>
            <a:pPr algn="ctr"/>
            <a:r>
              <a:rPr lang="de-AT" sz="1600" b="1" dirty="0" smtClean="0"/>
              <a:t>Elektronisches Radierverbot</a:t>
            </a:r>
          </a:p>
        </p:txBody>
      </p:sp>
      <p:cxnSp>
        <p:nvCxnSpPr>
          <p:cNvPr id="28" name="Gerade Verbindung mit Pfeil 27"/>
          <p:cNvCxnSpPr/>
          <p:nvPr/>
        </p:nvCxnSpPr>
        <p:spPr bwMode="auto">
          <a:xfrm>
            <a:off x="7553527" y="2184790"/>
            <a:ext cx="3842" cy="62041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Textfeld 28"/>
          <p:cNvSpPr txBox="1"/>
          <p:nvPr/>
        </p:nvSpPr>
        <p:spPr>
          <a:xfrm>
            <a:off x="6564313" y="2859551"/>
            <a:ext cx="19784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/>
              <a:t>Protokollierung</a:t>
            </a:r>
          </a:p>
        </p:txBody>
      </p:sp>
      <p:pic>
        <p:nvPicPr>
          <p:cNvPr id="106498" name="Picture 2" descr="http://www.biogasanlage-heinebach.de/kategorien/48_Projektskizze/dateien/Fragezeiche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07" y="688584"/>
            <a:ext cx="1631918" cy="159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00" name="Picture 4" descr="http://www.prokind.de/kinder/ausmalbilder/bilder/gif_5189-Text-Book-Cartoon-Character-With-A-Pointer-Royalty-Free-RF-Clipart-Image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319" y="694915"/>
            <a:ext cx="1754756" cy="1581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789" y="556723"/>
            <a:ext cx="1576722" cy="165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650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634" y="963475"/>
            <a:ext cx="1389063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6503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75" y="1011633"/>
            <a:ext cx="1422040" cy="1133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cxnSp>
        <p:nvCxnSpPr>
          <p:cNvPr id="25" name="Gerade Verbindung mit Pfeil 24"/>
          <p:cNvCxnSpPr/>
          <p:nvPr/>
        </p:nvCxnSpPr>
        <p:spPr bwMode="auto">
          <a:xfrm>
            <a:off x="9007295" y="2130288"/>
            <a:ext cx="34176" cy="293046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Textfeld 25"/>
          <p:cNvSpPr txBox="1"/>
          <p:nvPr/>
        </p:nvSpPr>
        <p:spPr>
          <a:xfrm>
            <a:off x="8041817" y="5060755"/>
            <a:ext cx="18790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/>
              <a:t>Aufbewahrung</a:t>
            </a:r>
          </a:p>
        </p:txBody>
      </p:sp>
    </p:spTree>
    <p:extLst>
      <p:ext uri="{BB962C8B-B14F-4D97-AF65-F5344CB8AC3E}">
        <p14:creationId xmlns:p14="http://schemas.microsoft.com/office/powerpoint/2010/main" val="597465664"/>
      </p:ext>
    </p:extLst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107950" y="141288"/>
            <a:ext cx="66607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DE" altLang="de-DE" b="1" dirty="0" smtClean="0"/>
              <a:t>Bezeichnung der Konten – Buchungen und Belege</a:t>
            </a:r>
            <a:endParaRPr lang="de-DE" altLang="de-DE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326393" y="3259171"/>
            <a:ext cx="2999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>
                <a:latin typeface="+mj-lt"/>
              </a:rPr>
              <a:t>Bezeichnung der Konten</a:t>
            </a: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1826159" y="2636804"/>
            <a:ext cx="0" cy="62236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4850"/>
            <a:ext cx="6281590" cy="190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198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966" y="704850"/>
            <a:ext cx="3069084" cy="3250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4" name="Textfeld 23"/>
          <p:cNvSpPr txBox="1"/>
          <p:nvPr/>
        </p:nvSpPr>
        <p:spPr>
          <a:xfrm>
            <a:off x="6374005" y="4554571"/>
            <a:ext cx="28296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>
                <a:latin typeface="+mj-lt"/>
              </a:rPr>
              <a:t>Buchungen und Belege</a:t>
            </a:r>
          </a:p>
        </p:txBody>
      </p:sp>
      <p:cxnSp>
        <p:nvCxnSpPr>
          <p:cNvPr id="25" name="Gerade Verbindung mit Pfeil 24"/>
          <p:cNvCxnSpPr/>
          <p:nvPr/>
        </p:nvCxnSpPr>
        <p:spPr bwMode="auto">
          <a:xfrm>
            <a:off x="7788809" y="3932204"/>
            <a:ext cx="0" cy="62236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02080260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2112963" y="7062788"/>
            <a:ext cx="233362" cy="200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AT" sz="1600" kern="10">
                <a:solidFill>
                  <a:srgbClr val="008000"/>
                </a:solidFill>
                <a:latin typeface="+mj-lt"/>
              </a:rPr>
              <a:t>ü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107950" y="141288"/>
            <a:ext cx="59859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DE" altLang="de-DE" b="1" dirty="0" smtClean="0"/>
              <a:t>Eintragungen in Bücher und Aufzeichnungen</a:t>
            </a:r>
            <a:endParaRPr lang="de-DE" altLang="de-DE" b="1" dirty="0"/>
          </a:p>
        </p:txBody>
      </p:sp>
      <p:pic>
        <p:nvPicPr>
          <p:cNvPr id="15364" name="Picture 2" descr="http://www.schulbilder.org/zeit-t1492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7" t="7949" r="21022" b="9936"/>
          <a:stretch/>
        </p:blipFill>
        <p:spPr bwMode="auto">
          <a:xfrm>
            <a:off x="488950" y="831916"/>
            <a:ext cx="1278495" cy="1272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827153"/>
            <a:ext cx="1742607" cy="1208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539" y="1033718"/>
            <a:ext cx="1514929" cy="98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245" y="872101"/>
            <a:ext cx="1366689" cy="1409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210" y="810804"/>
            <a:ext cx="2200298" cy="153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04416" y="2859551"/>
            <a:ext cx="17501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>
                <a:latin typeface="+mj-lt"/>
              </a:rPr>
              <a:t>Eintragungen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600" dirty="0" smtClean="0">
                <a:latin typeface="+mj-lt"/>
              </a:rPr>
              <a:t>fortlaufend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600" dirty="0" smtClean="0">
                <a:latin typeface="+mj-lt"/>
              </a:rPr>
              <a:t>zeitgerecht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600" dirty="0" smtClean="0">
                <a:latin typeface="+mj-lt"/>
              </a:rPr>
              <a:t>vollständig</a:t>
            </a:r>
          </a:p>
          <a:p>
            <a:pPr algn="ctr"/>
            <a:r>
              <a:rPr lang="de-AT" sz="1600" dirty="0" smtClean="0">
                <a:latin typeface="+mj-lt"/>
              </a:rPr>
              <a:t>erfassen</a:t>
            </a:r>
            <a:endParaRPr lang="de-AT" sz="1600" dirty="0">
              <a:latin typeface="+mj-lt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1184275" y="2263708"/>
            <a:ext cx="0" cy="62236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Gerade Verbindung mit Pfeil 14"/>
          <p:cNvCxnSpPr/>
          <p:nvPr/>
        </p:nvCxnSpPr>
        <p:spPr bwMode="auto">
          <a:xfrm>
            <a:off x="2661570" y="2131977"/>
            <a:ext cx="3842" cy="290169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1723042" y="5117778"/>
            <a:ext cx="19663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>
                <a:latin typeface="+mj-lt"/>
              </a:rPr>
              <a:t>Bareinnahmen</a:t>
            </a:r>
          </a:p>
          <a:p>
            <a:pPr algn="ctr"/>
            <a:r>
              <a:rPr lang="de-AT" sz="1600" b="1" dirty="0" smtClean="0">
                <a:latin typeface="+mj-lt"/>
              </a:rPr>
              <a:t>Barausgaben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600" dirty="0" smtClean="0">
                <a:latin typeface="+mj-lt"/>
              </a:rPr>
              <a:t>täglich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600" dirty="0" smtClean="0">
                <a:latin typeface="+mj-lt"/>
              </a:rPr>
              <a:t>Einzeln</a:t>
            </a:r>
          </a:p>
          <a:p>
            <a:r>
              <a:rPr lang="de-AT" sz="1600" dirty="0" smtClean="0">
                <a:latin typeface="+mj-lt"/>
              </a:rPr>
              <a:t>festhalten</a:t>
            </a:r>
            <a:endParaRPr lang="de-AT" sz="1600" dirty="0">
              <a:latin typeface="+mj-lt"/>
            </a:endParaRPr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4351337" y="2104451"/>
            <a:ext cx="3842" cy="62041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Textfeld 20"/>
          <p:cNvSpPr txBox="1"/>
          <p:nvPr/>
        </p:nvSpPr>
        <p:spPr>
          <a:xfrm>
            <a:off x="3432768" y="2751828"/>
            <a:ext cx="18037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>
                <a:latin typeface="+mj-lt"/>
              </a:rPr>
              <a:t>Eintragungen</a:t>
            </a:r>
          </a:p>
          <a:p>
            <a:pPr algn="ctr"/>
            <a:r>
              <a:rPr lang="de-AT" sz="1600" dirty="0" smtClean="0">
                <a:latin typeface="+mj-lt"/>
              </a:rPr>
              <a:t>dürfen nicht </a:t>
            </a:r>
          </a:p>
          <a:p>
            <a:pPr algn="ctr"/>
            <a:r>
              <a:rPr lang="de-AT" sz="1600" dirty="0" smtClean="0">
                <a:latin typeface="+mj-lt"/>
              </a:rPr>
              <a:t>leicht </a:t>
            </a:r>
            <a:r>
              <a:rPr lang="de-AT" sz="1600" dirty="0" smtClean="0">
                <a:latin typeface="+mj-lt"/>
              </a:rPr>
              <a:t>löschbar </a:t>
            </a:r>
          </a:p>
          <a:p>
            <a:pPr algn="ctr"/>
            <a:r>
              <a:rPr lang="de-AT" sz="1600" dirty="0" smtClean="0">
                <a:latin typeface="+mj-lt"/>
              </a:rPr>
              <a:t>sein</a:t>
            </a:r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6205307" y="2319427"/>
            <a:ext cx="34171" cy="293046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Textfeld 22"/>
          <p:cNvSpPr txBox="1"/>
          <p:nvPr/>
        </p:nvSpPr>
        <p:spPr>
          <a:xfrm>
            <a:off x="5286332" y="5256278"/>
            <a:ext cx="19062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>
                <a:latin typeface="+mj-lt"/>
              </a:rPr>
              <a:t>Eintragungen</a:t>
            </a:r>
          </a:p>
          <a:p>
            <a:pPr algn="ctr"/>
            <a:r>
              <a:rPr lang="de-AT" sz="1600" dirty="0" smtClean="0">
                <a:latin typeface="+mj-lt"/>
              </a:rPr>
              <a:t>dürfen nicht </a:t>
            </a:r>
            <a:br>
              <a:rPr lang="de-AT" sz="1600" dirty="0" smtClean="0">
                <a:latin typeface="+mj-lt"/>
              </a:rPr>
            </a:br>
            <a:r>
              <a:rPr lang="de-AT" sz="1600" dirty="0" smtClean="0">
                <a:latin typeface="+mj-lt"/>
              </a:rPr>
              <a:t>unleserlich </a:t>
            </a:r>
          </a:p>
          <a:p>
            <a:pPr algn="ctr"/>
            <a:r>
              <a:rPr lang="de-AT" sz="1600" dirty="0" smtClean="0">
                <a:latin typeface="+mj-lt"/>
              </a:rPr>
              <a:t>gemacht werden</a:t>
            </a:r>
            <a:endParaRPr lang="de-AT" sz="1600" dirty="0">
              <a:latin typeface="+mj-lt"/>
            </a:endParaRPr>
          </a:p>
        </p:txBody>
      </p:sp>
      <p:cxnSp>
        <p:nvCxnSpPr>
          <p:cNvPr id="28" name="Gerade Verbindung mit Pfeil 27"/>
          <p:cNvCxnSpPr/>
          <p:nvPr/>
        </p:nvCxnSpPr>
        <p:spPr bwMode="auto">
          <a:xfrm>
            <a:off x="8266517" y="2272336"/>
            <a:ext cx="3842" cy="62041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Textfeld 28"/>
          <p:cNvSpPr txBox="1"/>
          <p:nvPr/>
        </p:nvSpPr>
        <p:spPr>
          <a:xfrm>
            <a:off x="7363227" y="2936495"/>
            <a:ext cx="2007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>
                <a:latin typeface="+mj-lt"/>
              </a:rPr>
              <a:t>Zwischenräume</a:t>
            </a:r>
          </a:p>
          <a:p>
            <a:pPr algn="ctr"/>
            <a:r>
              <a:rPr lang="de-AT" sz="1600" dirty="0" smtClean="0">
                <a:latin typeface="+mj-lt"/>
              </a:rPr>
              <a:t>nicht leer lassen</a:t>
            </a:r>
          </a:p>
        </p:txBody>
      </p:sp>
    </p:spTree>
    <p:extLst>
      <p:ext uri="{BB962C8B-B14F-4D97-AF65-F5344CB8AC3E}">
        <p14:creationId xmlns:p14="http://schemas.microsoft.com/office/powerpoint/2010/main" val="896127427"/>
      </p:ext>
    </p:extLst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http://derspeicherplatz.de/wp-content/myfotos/wd-passport-250-gbyte/Western%20Digital%20Passport%20Festplatte%20extern%20250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2169">
            <a:off x="5386596" y="898814"/>
            <a:ext cx="1296139" cy="1296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1731963" y="7062788"/>
            <a:ext cx="233362" cy="200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AT" sz="1200" kern="10">
                <a:solidFill>
                  <a:srgbClr val="008000"/>
                </a:solidFill>
                <a:latin typeface="Wingdings"/>
              </a:rPr>
              <a:t>ü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107950" y="141288"/>
            <a:ext cx="55483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DE" altLang="de-DE" b="1" dirty="0" smtClean="0"/>
              <a:t>Führen von Büchern und Aufzeichnungen</a:t>
            </a:r>
            <a:endParaRPr lang="de-DE" altLang="de-DE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165979" y="2859551"/>
            <a:ext cx="181748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/>
              <a:t>Überblick</a:t>
            </a:r>
            <a:endParaRPr lang="de-AT" sz="1600" dirty="0"/>
          </a:p>
          <a:p>
            <a:pPr algn="ctr"/>
            <a:r>
              <a:rPr lang="de-AT" sz="1600" dirty="0" smtClean="0"/>
              <a:t>Aufzeichnungen</a:t>
            </a:r>
          </a:p>
          <a:p>
            <a:pPr algn="ctr"/>
            <a:r>
              <a:rPr lang="de-AT" sz="1600" dirty="0" smtClean="0"/>
              <a:t>&amp; Bücher über</a:t>
            </a:r>
          </a:p>
          <a:p>
            <a:pPr algn="ctr"/>
            <a:r>
              <a:rPr lang="de-AT" sz="1600" dirty="0" smtClean="0"/>
              <a:t>Geschäftsfälle </a:t>
            </a:r>
          </a:p>
          <a:p>
            <a:pPr algn="ctr"/>
            <a:r>
              <a:rPr lang="de-AT" sz="1600" dirty="0" smtClean="0"/>
              <a:t>müssen</a:t>
            </a:r>
          </a:p>
          <a:p>
            <a:pPr algn="ctr"/>
            <a:r>
              <a:rPr lang="de-AT" sz="1600" dirty="0" smtClean="0"/>
              <a:t>übersichtlich</a:t>
            </a:r>
          </a:p>
          <a:p>
            <a:pPr algn="ctr"/>
            <a:r>
              <a:rPr lang="de-AT" sz="1600" dirty="0" smtClean="0"/>
              <a:t>geführt werden</a:t>
            </a: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1074722" y="2282424"/>
            <a:ext cx="0" cy="62236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Gerade Verbindung mit Pfeil 14"/>
          <p:cNvCxnSpPr>
            <a:endCxn id="17" idx="0"/>
          </p:cNvCxnSpPr>
          <p:nvPr/>
        </p:nvCxnSpPr>
        <p:spPr bwMode="auto">
          <a:xfrm>
            <a:off x="2509170" y="2216083"/>
            <a:ext cx="3843" cy="290169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1276136" y="5117779"/>
            <a:ext cx="24737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/>
              <a:t>Nachvollziehbarkeit</a:t>
            </a:r>
          </a:p>
          <a:p>
            <a:pPr algn="ctr"/>
            <a:r>
              <a:rPr lang="de-AT" sz="1600" dirty="0" smtClean="0"/>
              <a:t>Geschäftsfälle sollen</a:t>
            </a:r>
          </a:p>
          <a:p>
            <a:pPr algn="ctr"/>
            <a:r>
              <a:rPr lang="de-AT" sz="1600" dirty="0" smtClean="0"/>
              <a:t>nachvollziehbar sein</a:t>
            </a:r>
            <a:endParaRPr lang="de-AT" sz="1600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4257908" y="2239133"/>
            <a:ext cx="3842" cy="62041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Textfeld 20"/>
          <p:cNvSpPr txBox="1"/>
          <p:nvPr/>
        </p:nvSpPr>
        <p:spPr>
          <a:xfrm>
            <a:off x="3254702" y="2904790"/>
            <a:ext cx="23112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/>
              <a:t>Lebende Sprache</a:t>
            </a:r>
          </a:p>
          <a:p>
            <a:pPr algn="ctr"/>
            <a:r>
              <a:rPr lang="de-AT" sz="1600" dirty="0" smtClean="0"/>
              <a:t>Aufzeichnungen sind</a:t>
            </a:r>
          </a:p>
          <a:p>
            <a:pPr algn="ctr"/>
            <a:r>
              <a:rPr lang="de-AT" sz="1600" dirty="0" smtClean="0"/>
              <a:t>in einer lebenden</a:t>
            </a:r>
          </a:p>
          <a:p>
            <a:pPr algn="ctr"/>
            <a:r>
              <a:rPr lang="de-AT" sz="1600" dirty="0" smtClean="0"/>
              <a:t>Sprache zu führen</a:t>
            </a:r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6036378" y="2039720"/>
            <a:ext cx="34176" cy="293046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Textfeld 22"/>
          <p:cNvSpPr txBox="1"/>
          <p:nvPr/>
        </p:nvSpPr>
        <p:spPr>
          <a:xfrm>
            <a:off x="4348792" y="4970187"/>
            <a:ext cx="344036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/>
              <a:t>Datenträger</a:t>
            </a:r>
          </a:p>
          <a:p>
            <a:pPr algn="ctr"/>
            <a:r>
              <a:rPr lang="de-AT" sz="1600" dirty="0" smtClean="0"/>
              <a:t>dürfen verwendet werden</a:t>
            </a:r>
          </a:p>
          <a:p>
            <a:pPr algn="ctr"/>
            <a:endParaRPr lang="de-AT" sz="1600" dirty="0" smtClean="0"/>
          </a:p>
          <a:p>
            <a:pPr algn="ctr"/>
            <a:r>
              <a:rPr lang="de-AT" sz="1600" b="1" dirty="0" smtClean="0"/>
              <a:t>Elektronisches Radierverbot</a:t>
            </a:r>
          </a:p>
          <a:p>
            <a:pPr algn="ctr"/>
            <a:r>
              <a:rPr lang="de-AT" sz="1600" dirty="0" smtClean="0"/>
              <a:t>Veränderungen müssen </a:t>
            </a:r>
          </a:p>
          <a:p>
            <a:pPr algn="ctr"/>
            <a:r>
              <a:rPr lang="de-AT" sz="1600" dirty="0" smtClean="0"/>
              <a:t>ersichtlich sein</a:t>
            </a:r>
            <a:endParaRPr lang="de-AT" sz="1600" dirty="0"/>
          </a:p>
        </p:txBody>
      </p:sp>
      <p:cxnSp>
        <p:nvCxnSpPr>
          <p:cNvPr id="28" name="Gerade Verbindung mit Pfeil 27"/>
          <p:cNvCxnSpPr/>
          <p:nvPr/>
        </p:nvCxnSpPr>
        <p:spPr bwMode="auto">
          <a:xfrm>
            <a:off x="7553527" y="2184790"/>
            <a:ext cx="3842" cy="62041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Textfeld 28"/>
          <p:cNvSpPr txBox="1"/>
          <p:nvPr/>
        </p:nvSpPr>
        <p:spPr>
          <a:xfrm>
            <a:off x="6444889" y="2859551"/>
            <a:ext cx="22172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/>
              <a:t>Protokollierung</a:t>
            </a:r>
          </a:p>
          <a:p>
            <a:pPr algn="ctr"/>
            <a:r>
              <a:rPr lang="de-AT" sz="1600" dirty="0" smtClean="0"/>
              <a:t>der Datenerfassung</a:t>
            </a:r>
          </a:p>
          <a:p>
            <a:pPr algn="ctr"/>
            <a:r>
              <a:rPr lang="de-AT" sz="1600" dirty="0" smtClean="0"/>
              <a:t>und Änderungen</a:t>
            </a:r>
          </a:p>
          <a:p>
            <a:pPr algn="ctr"/>
            <a:r>
              <a:rPr lang="de-AT" sz="1600" dirty="0" smtClean="0"/>
              <a:t>ist notwendig</a:t>
            </a:r>
          </a:p>
        </p:txBody>
      </p:sp>
      <p:pic>
        <p:nvPicPr>
          <p:cNvPr id="106498" name="Picture 2" descr="http://www.biogasanlage-heinebach.de/kategorien/48_Projektskizze/dateien/Fragezeiche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07" y="688584"/>
            <a:ext cx="1631918" cy="159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00" name="Picture 4" descr="http://www.prokind.de/kinder/ausmalbilder/bilder/gif_5189-Text-Book-Cartoon-Character-With-A-Pointer-Royalty-Free-RF-Clipart-Image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319" y="694915"/>
            <a:ext cx="1754756" cy="1581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789" y="556723"/>
            <a:ext cx="1576722" cy="165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650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634" y="963475"/>
            <a:ext cx="1389063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6503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75" y="1011633"/>
            <a:ext cx="1422040" cy="1133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cxnSp>
        <p:nvCxnSpPr>
          <p:cNvPr id="25" name="Gerade Verbindung mit Pfeil 24"/>
          <p:cNvCxnSpPr/>
          <p:nvPr/>
        </p:nvCxnSpPr>
        <p:spPr bwMode="auto">
          <a:xfrm>
            <a:off x="9007295" y="2130288"/>
            <a:ext cx="34176" cy="293046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Textfeld 25"/>
          <p:cNvSpPr txBox="1"/>
          <p:nvPr/>
        </p:nvSpPr>
        <p:spPr>
          <a:xfrm>
            <a:off x="8041817" y="5060755"/>
            <a:ext cx="187904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/>
              <a:t>Aufbewahrung</a:t>
            </a:r>
          </a:p>
          <a:p>
            <a:pPr algn="ctr"/>
            <a:r>
              <a:rPr lang="de-AT" sz="1600" dirty="0" smtClean="0"/>
              <a:t>Aufzeichnungen</a:t>
            </a:r>
          </a:p>
          <a:p>
            <a:pPr algn="ctr"/>
            <a:r>
              <a:rPr lang="de-AT" sz="1600" dirty="0" smtClean="0"/>
              <a:t>sind sieben</a:t>
            </a:r>
          </a:p>
          <a:p>
            <a:pPr algn="ctr"/>
            <a:r>
              <a:rPr lang="de-AT" sz="1600" dirty="0" smtClean="0"/>
              <a:t>Jahre </a:t>
            </a:r>
            <a:r>
              <a:rPr lang="de-AT" sz="1600" dirty="0" err="1" smtClean="0"/>
              <a:t>aufzube</a:t>
            </a:r>
            <a:r>
              <a:rPr lang="de-AT" sz="1600" dirty="0" smtClean="0"/>
              <a:t>-</a:t>
            </a:r>
          </a:p>
          <a:p>
            <a:pPr algn="ctr"/>
            <a:r>
              <a:rPr lang="de-AT" sz="1600" dirty="0" smtClean="0"/>
              <a:t>wahren</a:t>
            </a:r>
          </a:p>
        </p:txBody>
      </p:sp>
    </p:spTree>
    <p:extLst>
      <p:ext uri="{BB962C8B-B14F-4D97-AF65-F5344CB8AC3E}">
        <p14:creationId xmlns:p14="http://schemas.microsoft.com/office/powerpoint/2010/main" val="3300355069"/>
      </p:ext>
    </p:extLst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107950" y="141288"/>
            <a:ext cx="66607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DE" altLang="de-DE" b="1" dirty="0" smtClean="0"/>
              <a:t>Bezeichnung der Konten – Buchungen und Belege</a:t>
            </a:r>
            <a:endParaRPr lang="de-DE" altLang="de-DE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209374" y="3259171"/>
            <a:ext cx="32335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>
                <a:latin typeface="+mj-lt"/>
              </a:rPr>
              <a:t>Bezeichnung der Konten</a:t>
            </a:r>
          </a:p>
          <a:p>
            <a:r>
              <a:rPr lang="de-AT" sz="1600" dirty="0" smtClean="0">
                <a:latin typeface="+mj-lt"/>
              </a:rPr>
              <a:t>soll erkennen lassen, welche</a:t>
            </a:r>
          </a:p>
          <a:p>
            <a:r>
              <a:rPr lang="de-AT" sz="1600" dirty="0" smtClean="0">
                <a:latin typeface="+mj-lt"/>
              </a:rPr>
              <a:t>Geschäftsfälle erfasst wurden</a:t>
            </a:r>
            <a:endParaRPr lang="de-AT" sz="1600" dirty="0">
              <a:latin typeface="+mj-lt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1826159" y="2636804"/>
            <a:ext cx="0" cy="62236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4850"/>
            <a:ext cx="6281590" cy="190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198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966" y="704850"/>
            <a:ext cx="3069084" cy="3250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4" name="Textfeld 23"/>
          <p:cNvSpPr txBox="1"/>
          <p:nvPr/>
        </p:nvSpPr>
        <p:spPr>
          <a:xfrm>
            <a:off x="5822572" y="4554571"/>
            <a:ext cx="39324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b="1" dirty="0" smtClean="0">
                <a:latin typeface="+mj-lt"/>
              </a:rPr>
              <a:t>Buchungen und Belege</a:t>
            </a:r>
          </a:p>
          <a:p>
            <a:r>
              <a:rPr lang="de-AT" sz="1600" dirty="0" smtClean="0">
                <a:latin typeface="+mj-lt"/>
              </a:rPr>
              <a:t>Der Zusammenhang zwischen Beleg</a:t>
            </a:r>
          </a:p>
          <a:p>
            <a:r>
              <a:rPr lang="de-AT" sz="1600" dirty="0" smtClean="0">
                <a:latin typeface="+mj-lt"/>
              </a:rPr>
              <a:t>und Buchung muss durch Verweise</a:t>
            </a:r>
          </a:p>
          <a:p>
            <a:r>
              <a:rPr lang="de-AT" sz="1600" dirty="0" smtClean="0">
                <a:latin typeface="+mj-lt"/>
              </a:rPr>
              <a:t>Erkennbar sein</a:t>
            </a:r>
            <a:endParaRPr lang="de-AT" sz="1600" dirty="0">
              <a:latin typeface="+mj-lt"/>
            </a:endParaRPr>
          </a:p>
        </p:txBody>
      </p:sp>
      <p:cxnSp>
        <p:nvCxnSpPr>
          <p:cNvPr id="25" name="Gerade Verbindung mit Pfeil 24"/>
          <p:cNvCxnSpPr/>
          <p:nvPr/>
        </p:nvCxnSpPr>
        <p:spPr bwMode="auto">
          <a:xfrm>
            <a:off x="7788809" y="3932204"/>
            <a:ext cx="0" cy="62236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85795301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ltiquf">
  <a:themeElements>
    <a:clrScheme name="">
      <a:dk1>
        <a:srgbClr val="000000"/>
      </a:dk1>
      <a:lt1>
        <a:srgbClr val="FFFFFF"/>
      </a:lt1>
      <a:dk2>
        <a:srgbClr val="00FFFF"/>
      </a:dk2>
      <a:lt2>
        <a:srgbClr val="000000"/>
      </a:lt2>
      <a:accent1>
        <a:srgbClr val="0000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AAAAFF"/>
      </a:accent5>
      <a:accent6>
        <a:srgbClr val="E70000"/>
      </a:accent6>
      <a:hlink>
        <a:srgbClr val="FF00FF"/>
      </a:hlink>
      <a:folHlink>
        <a:srgbClr val="C0C0C0"/>
      </a:folHlink>
    </a:clrScheme>
    <a:fontScheme name="multiqu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ultiquf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qu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quf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quf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quf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quf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quf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c:\powerpnt\layout\farbovhd\multiquf.ppt</Template>
  <TotalTime>0</TotalTime>
  <Pages>45</Pages>
  <Words>156</Words>
  <Application>Microsoft Office PowerPoint</Application>
  <PresentationFormat>A4-Papier (210x297 mm)</PresentationFormat>
  <Paragraphs>83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Wingdings</vt:lpstr>
      <vt:lpstr>Verdana</vt:lpstr>
      <vt:lpstr>multiquf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Mag. Helmut Bauer</dc:creator>
  <cp:lastModifiedBy>BAUER Helmut</cp:lastModifiedBy>
  <cp:revision>170</cp:revision>
  <cp:lastPrinted>2014-10-30T08:29:13Z</cp:lastPrinted>
  <dcterms:created xsi:type="dcterms:W3CDTF">1996-06-07T13:56:40Z</dcterms:created>
  <dcterms:modified xsi:type="dcterms:W3CDTF">2014-11-05T08:02:13Z</dcterms:modified>
</cp:coreProperties>
</file>