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80" r:id="rId4"/>
    <p:sldId id="281" r:id="rId5"/>
    <p:sldId id="287" r:id="rId6"/>
    <p:sldId id="283" r:id="rId7"/>
    <p:sldId id="284" r:id="rId8"/>
    <p:sldId id="294" r:id="rId9"/>
    <p:sldId id="291" r:id="rId10"/>
    <p:sldId id="285" r:id="rId11"/>
    <p:sldId id="286" r:id="rId12"/>
    <p:sldId id="292" r:id="rId13"/>
    <p:sldId id="293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7" descr="bauerpoi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8828"/>
            <a:ext cx="985713" cy="35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08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49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34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70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30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25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99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9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44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20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EA7C-06B1-45AD-84FC-7AA06994BB3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37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11760" y="548680"/>
            <a:ext cx="6480720" cy="3964546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725" tIns="42862" rIns="85725" bIns="42862">
            <a:spAutoFit/>
          </a:bodyPr>
          <a:lstStyle/>
          <a:p>
            <a:pPr defTabSz="846138"/>
            <a:r>
              <a:rPr lang="de-DE" sz="1200" b="1" dirty="0" smtClean="0">
                <a:latin typeface="Calibri" pitchFamily="34" charset="0"/>
              </a:rPr>
              <a:t>Ausgangssituation:</a:t>
            </a:r>
          </a:p>
          <a:p>
            <a:pPr defTabSz="846138"/>
            <a:r>
              <a:rPr lang="de-DE" sz="1200" dirty="0" smtClean="0">
                <a:latin typeface="Calibri" pitchFamily="34" charset="0"/>
              </a:rPr>
              <a:t>Darf ich mich vorstellen: Mein Name ist Benjamin Farmer! Mein Traum war es schon immer, ein eigenes Unternehmen zu gründen! Jetzt ist es soweit, die Handelsakademie habe ich abgeschlossen, ich will mein eigenes Geschäft!</a:t>
            </a:r>
          </a:p>
          <a:p>
            <a:pPr defTabSz="846138"/>
            <a:endParaRPr lang="de-DE" sz="1200" dirty="0" smtClean="0">
              <a:latin typeface="Calibri" pitchFamily="34" charset="0"/>
            </a:endParaRPr>
          </a:p>
          <a:p>
            <a:pPr defTabSz="846138"/>
            <a:r>
              <a:rPr lang="de-DE" sz="1200" dirty="0" smtClean="0">
                <a:latin typeface="Calibri" pitchFamily="34" charset="0"/>
              </a:rPr>
              <a:t>Da das Handy mein wichtigster Begleiter in meinem Leben ist, werde ich Handys und </a:t>
            </a:r>
            <a:r>
              <a:rPr lang="de-DE" sz="1200" dirty="0" err="1" smtClean="0">
                <a:latin typeface="Calibri" pitchFamily="34" charset="0"/>
              </a:rPr>
              <a:t>Tablets</a:t>
            </a:r>
            <a:r>
              <a:rPr lang="de-DE" sz="1200" dirty="0" smtClean="0">
                <a:latin typeface="Calibri" pitchFamily="34" charset="0"/>
              </a:rPr>
              <a:t> in der Salzburger Altstadt verkaufen!</a:t>
            </a:r>
          </a:p>
          <a:p>
            <a:pPr defTabSz="846138"/>
            <a:endParaRPr lang="de-DE" sz="1200" dirty="0">
              <a:latin typeface="Calibri" pitchFamily="34" charset="0"/>
            </a:endParaRPr>
          </a:p>
          <a:p>
            <a:pPr defTabSz="846138"/>
            <a:r>
              <a:rPr lang="de-DE" sz="1200" dirty="0" smtClean="0">
                <a:latin typeface="Calibri" pitchFamily="34" charset="0"/>
              </a:rPr>
              <a:t>Meine  Oma schenkt mir ihr Sparbuch über  </a:t>
            </a:r>
            <a:r>
              <a:rPr lang="de-DE" sz="1200" dirty="0" smtClean="0">
                <a:solidFill>
                  <a:srgbClr val="FF0000"/>
                </a:solidFill>
                <a:latin typeface="Calibri" pitchFamily="34" charset="0"/>
              </a:rPr>
              <a:t>€ 60.000,- </a:t>
            </a:r>
            <a:r>
              <a:rPr lang="de-DE" sz="1200" dirty="0" smtClean="0">
                <a:latin typeface="Calibri" pitchFamily="34" charset="0"/>
              </a:rPr>
              <a:t>Über diesen Betrag kann ich frei verfügen! Zusätzlich stellt Sie mir Ihr altes Nähwarengeschäft in der Getreidegasse als Geschäftsraum zur Verfügung. Danke Oma!</a:t>
            </a:r>
          </a:p>
          <a:p>
            <a:pPr defTabSz="846138"/>
            <a:endParaRPr lang="de-DE" sz="1200" dirty="0">
              <a:latin typeface="Calibri" pitchFamily="34" charset="0"/>
            </a:endParaRPr>
          </a:p>
          <a:p>
            <a:pPr defTabSz="846138"/>
            <a:r>
              <a:rPr lang="de-DE" sz="1200" b="1" dirty="0" smtClean="0">
                <a:latin typeface="Calibri" pitchFamily="34" charset="0"/>
              </a:rPr>
              <a:t>Was machen wir mit dem Geld?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alibri" pitchFamily="34" charset="0"/>
              </a:rPr>
              <a:t>Für 25.000 EUR kaufen wir Regale, eine Kassa, </a:t>
            </a:r>
            <a:r>
              <a:rPr lang="de-DE" sz="1200" dirty="0" err="1" smtClean="0">
                <a:latin typeface="Calibri" pitchFamily="34" charset="0"/>
              </a:rPr>
              <a:t>Dekomaterialien</a:t>
            </a:r>
            <a:r>
              <a:rPr lang="de-DE" sz="1200" dirty="0" smtClean="0">
                <a:latin typeface="Calibri" pitchFamily="34" charset="0"/>
              </a:rPr>
              <a:t> und vieles mehr (Geschäftsausstattung)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alibri" pitchFamily="34" charset="0"/>
              </a:rPr>
              <a:t>Für 30.000 EUR kaufen wir Handelswaren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alibri" pitchFamily="34" charset="0"/>
              </a:rPr>
              <a:t>1000 EUR legen wir in die Kassa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alibri" pitchFamily="34" charset="0"/>
              </a:rPr>
              <a:t>4.000 EUR legen wir auf das Bankkonto (Bank)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endParaRPr lang="de-DE" sz="1200" dirty="0">
              <a:latin typeface="Calibri" pitchFamily="34" charset="0"/>
            </a:endParaRP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endParaRPr lang="de-DE" sz="1200" dirty="0" smtClean="0">
              <a:latin typeface="Calibri" pitchFamily="34" charset="0"/>
            </a:endParaRPr>
          </a:p>
          <a:p>
            <a:pPr defTabSz="846138"/>
            <a:r>
              <a:rPr lang="de-DE" sz="1200" dirty="0" smtClean="0">
                <a:latin typeface="Calibri" pitchFamily="34" charset="0"/>
              </a:rPr>
              <a:t>Wie sieht die erste Bilanz aus?</a:t>
            </a:r>
            <a:endParaRPr lang="de-DE" sz="1200" dirty="0">
              <a:latin typeface="Calibri" pitchFamily="34" charset="0"/>
            </a:endParaRPr>
          </a:p>
        </p:txBody>
      </p:sp>
      <p:pic>
        <p:nvPicPr>
          <p:cNvPr id="1026" name="Picture 2" descr="C:\Users\Mag.Helmut\AppData\Local\Microsoft\Windows\Temporary Internet Files\Content.IE5\SFJQLSGB\MC9004343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36" y="662480"/>
            <a:ext cx="2160240" cy="340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59852" y="950514"/>
            <a:ext cx="153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Ich werde</a:t>
            </a:r>
          </a:p>
          <a:p>
            <a:pPr algn="ctr"/>
            <a:r>
              <a:rPr lang="de-DE" dirty="0" smtClean="0"/>
              <a:t>Unternehmer!</a:t>
            </a:r>
            <a:endParaRPr lang="de-DE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9646" y="107340"/>
            <a:ext cx="3627916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altLang="de-DE" dirty="0" smtClean="0"/>
              <a:t>Ich gründe ein Unternehmen!</a:t>
            </a:r>
            <a:endParaRPr lang="de-DE" alt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34144" y="4887136"/>
            <a:ext cx="57388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42218" y="4575298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Bilanz</a:t>
            </a:r>
            <a:endParaRPr lang="de-DE" sz="1600" dirty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 flipH="1">
            <a:off x="5681905" y="4887136"/>
            <a:ext cx="10404" cy="19262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762482" y="4586162"/>
            <a:ext cx="698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Aktiva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708871" y="4588876"/>
            <a:ext cx="778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Passiva</a:t>
            </a:r>
            <a:endParaRPr lang="de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4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374957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erhalten von der Bank ein Darlehen (Fremdkapital) über € 10.000,- und legen den Betrag auf das Bankkonto. 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7504" y="5257163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3.</a:t>
            </a:r>
            <a:endParaRPr lang="de-DE" sz="4400" dirty="0"/>
          </a:p>
        </p:txBody>
      </p:sp>
      <p:pic>
        <p:nvPicPr>
          <p:cNvPr id="35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1372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4437112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571836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72120" y="5374957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erhalten von der Bank ein Darlehen (Fremdkapital) über € 10.000,- und legen den Betrag auf das Bankkonto. 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464916" y="3861048"/>
            <a:ext cx="2916324" cy="5400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Fremdkapital (Darlehen)  10.000,-</a:t>
            </a:r>
          </a:p>
        </p:txBody>
      </p:sp>
      <p:sp>
        <p:nvSpPr>
          <p:cNvPr id="35" name="Ovale Legende 34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31694"/>
              <a:gd name="adj2" fmla="val 33889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Wir haben Schulden bei der Bank – Fremdkapital!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36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feld 36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641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4437112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72120" y="5374957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erhalten von der Bank ein Darlehen (Fremdkapital) über € 10.000,- und legen den Betrag auf das Bankkonto. 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464916" y="3861048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Fremdkapital (Darlehen)  10.000,-</a:t>
            </a:r>
          </a:p>
        </p:txBody>
      </p:sp>
      <p:sp>
        <p:nvSpPr>
          <p:cNvPr id="35" name="Ovale Legende 34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31694"/>
              <a:gd name="adj2" fmla="val 3388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Wir haben Schulden bei der Bank – Fremdkapital!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6" name="Gerade Verbindung 35"/>
          <p:cNvCxnSpPr/>
          <p:nvPr/>
        </p:nvCxnSpPr>
        <p:spPr>
          <a:xfrm flipV="1">
            <a:off x="4348003" y="3676382"/>
            <a:ext cx="844820" cy="38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437165" y="3465719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04147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366810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0" name="Ovale Legende 39"/>
          <p:cNvSpPr/>
          <p:nvPr/>
        </p:nvSpPr>
        <p:spPr>
          <a:xfrm>
            <a:off x="179512" y="3767227"/>
            <a:ext cx="2508062" cy="970437"/>
          </a:xfrm>
          <a:prstGeom prst="wedgeEllipseCallout">
            <a:avLst>
              <a:gd name="adj1" fmla="val 59762"/>
              <a:gd name="adj2" fmla="val -5045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auf dem Bankkonto erhöht sich!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41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feld 41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10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4437112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72120" y="5374957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erhalten von der Bank ein Darlehen (Fremdkapital) über € 10.000,- und legen den Betrag auf das Bankkonto. 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464916" y="3861048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Fremdkapital (Darlehen)  10.000,-</a:t>
            </a:r>
          </a:p>
        </p:txBody>
      </p:sp>
      <p:sp>
        <p:nvSpPr>
          <p:cNvPr id="35" name="Ovale Legende 34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31694"/>
              <a:gd name="adj2" fmla="val 3388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Wir haben Schulden bei der Bank – Fremdkapital!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6" name="Gerade Verbindung 35"/>
          <p:cNvCxnSpPr/>
          <p:nvPr/>
        </p:nvCxnSpPr>
        <p:spPr>
          <a:xfrm flipV="1">
            <a:off x="4348003" y="3676382"/>
            <a:ext cx="844820" cy="38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437165" y="3465719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04147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366810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0" name="Ovale Legende 39"/>
          <p:cNvSpPr/>
          <p:nvPr/>
        </p:nvSpPr>
        <p:spPr>
          <a:xfrm>
            <a:off x="179512" y="3767227"/>
            <a:ext cx="2508062" cy="970437"/>
          </a:xfrm>
          <a:prstGeom prst="wedgeEllipseCallout">
            <a:avLst>
              <a:gd name="adj1" fmla="val 59762"/>
              <a:gd name="adj2" fmla="val -5045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auf dem Bankkonto erhöht sich!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" name="Stern mit 6 Zacken 5"/>
          <p:cNvSpPr/>
          <p:nvPr/>
        </p:nvSpPr>
        <p:spPr>
          <a:xfrm>
            <a:off x="3995937" y="4099688"/>
            <a:ext cx="2736304" cy="1314146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Die Bilanzsumme</a:t>
            </a:r>
          </a:p>
          <a:p>
            <a:pPr algn="ctr"/>
            <a:r>
              <a:rPr lang="de-DE" dirty="0" smtClean="0"/>
              <a:t>erhöht sich!</a:t>
            </a:r>
            <a:endParaRPr lang="de-DE" dirty="0"/>
          </a:p>
        </p:txBody>
      </p:sp>
      <p:pic>
        <p:nvPicPr>
          <p:cNvPr id="41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feld 41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57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611561" y="1209420"/>
            <a:ext cx="1361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Meine erste </a:t>
            </a:r>
          </a:p>
          <a:p>
            <a:pPr algn="ctr"/>
            <a:r>
              <a:rPr lang="de-DE" dirty="0" smtClean="0"/>
              <a:t>Bilanz!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4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Bilanz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7" y="1448780"/>
            <a:ext cx="2940760" cy="23754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1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Aktiva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Passiva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2339753" y="5517234"/>
            <a:ext cx="6065923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Daher müssen in einer Bilanz die Summen im </a:t>
            </a:r>
          </a:p>
          <a:p>
            <a:pPr algn="ctr"/>
            <a:r>
              <a:rPr lang="de-DE" dirty="0" smtClean="0"/>
              <a:t>Aktiva und Passiva gleich hoch sein!</a:t>
            </a:r>
            <a:endParaRPr lang="de-DE" dirty="0"/>
          </a:p>
        </p:txBody>
      </p:sp>
      <p:pic>
        <p:nvPicPr>
          <p:cNvPr id="2051" name="Picture 3" descr="C:\Users\Mag.Helmut\AppData\Local\Microsoft\Windows\Temporary Internet Files\Content.IE5\SFJQLSGB\MC900429827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55751"/>
            <a:ext cx="2105163" cy="257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feld 26"/>
          <p:cNvSpPr txBox="1"/>
          <p:nvPr/>
        </p:nvSpPr>
        <p:spPr>
          <a:xfrm>
            <a:off x="5714489" y="4654879"/>
            <a:ext cx="255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Mittelherkunft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Woher</a:t>
            </a:r>
            <a:r>
              <a:rPr lang="de-DE" dirty="0" smtClean="0"/>
              <a:t> stammt das Geld?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267654" y="4654879"/>
            <a:ext cx="3060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Mittelverwendung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Wofür</a:t>
            </a:r>
            <a:r>
              <a:rPr lang="de-DE" dirty="0" smtClean="0"/>
              <a:t> verwende ich das Geld?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354548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8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99646" y="141288"/>
            <a:ext cx="2396810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de-DE" altLang="de-DE" dirty="0">
                <a:latin typeface="Verdana" pitchFamily="34" charset="0"/>
              </a:rPr>
              <a:t>Meine erste Bilanz!</a:t>
            </a:r>
          </a:p>
        </p:txBody>
      </p:sp>
    </p:spTree>
    <p:extLst>
      <p:ext uri="{BB962C8B-B14F-4D97-AF65-F5344CB8AC3E}">
        <p14:creationId xmlns:p14="http://schemas.microsoft.com/office/powerpoint/2010/main" val="258820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Mag.Helmut\AppData\Local\Microsoft\Windows\Temporary Internet Files\Content.IE5\SFJQLSGB\MC900429827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9077"/>
            <a:ext cx="2105163" cy="257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93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Mag.Helmut\AppData\Local\Microsoft\Windows\Temporary Internet Files\Content.IE5\SFJQLSGB\MC900429827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9077"/>
            <a:ext cx="2105163" cy="257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</a:t>
            </a:r>
            <a:r>
              <a:rPr lang="de-DE" dirty="0" err="1" smtClean="0"/>
              <a:t>iPhones</a:t>
            </a:r>
            <a:r>
              <a:rPr lang="de-DE" dirty="0" smtClean="0"/>
              <a:t> (Handelsware) um € 2.000,- und bezahlen die Rechnung durch Banküberweisung. Wie verändert sich die Bilanz?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1.</a:t>
            </a:r>
            <a:endParaRPr lang="de-DE" sz="4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7972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</a:t>
            </a:r>
            <a:r>
              <a:rPr lang="de-DE" dirty="0" err="1" smtClean="0"/>
              <a:t>iPhones</a:t>
            </a:r>
            <a:r>
              <a:rPr lang="de-DE" dirty="0" smtClean="0"/>
              <a:t> (Handelsware) um € 2.000,- und bezahlen die Rechnung durch Banküberweisung. Wie verändert sich die Bilanz?</a:t>
            </a:r>
            <a:endParaRPr lang="de-DE" dirty="0"/>
          </a:p>
        </p:txBody>
      </p:sp>
      <p:sp>
        <p:nvSpPr>
          <p:cNvPr id="2" name="Ovale Legende 1"/>
          <p:cNvSpPr/>
          <p:nvPr/>
        </p:nvSpPr>
        <p:spPr>
          <a:xfrm>
            <a:off x="5376306" y="188640"/>
            <a:ext cx="2508062" cy="970437"/>
          </a:xfrm>
          <a:prstGeom prst="wedgeEllipseCallout">
            <a:avLst>
              <a:gd name="adj1" fmla="val -64059"/>
              <a:gd name="adj2" fmla="val 17533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Der Bestand Handelswaren erhöht sich!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1.</a:t>
            </a:r>
            <a:endParaRPr lang="de-DE" sz="4400" dirty="0"/>
          </a:p>
        </p:txBody>
      </p:sp>
      <p:pic>
        <p:nvPicPr>
          <p:cNvPr id="32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feld 26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693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1" name="Ovale Legende 30"/>
          <p:cNvSpPr/>
          <p:nvPr/>
        </p:nvSpPr>
        <p:spPr>
          <a:xfrm>
            <a:off x="179512" y="3767227"/>
            <a:ext cx="2508062" cy="970437"/>
          </a:xfrm>
          <a:prstGeom prst="wedgeEllipseCallout">
            <a:avLst>
              <a:gd name="adj1" fmla="val 71800"/>
              <a:gd name="adj2" fmla="val -5934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auf dem Bankkonto verringert sich!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</a:t>
            </a:r>
            <a:r>
              <a:rPr lang="de-DE" dirty="0" err="1" smtClean="0"/>
              <a:t>iPhones</a:t>
            </a:r>
            <a:r>
              <a:rPr lang="de-DE" dirty="0" smtClean="0"/>
              <a:t> (Handelsware) um € 2.000,- und bezahlen die Rechnung durch Banküberweisung. Wie verändert sich die Bilanz?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1.</a:t>
            </a:r>
            <a:endParaRPr lang="de-DE" sz="4400" dirty="0"/>
          </a:p>
        </p:txBody>
      </p:sp>
      <p:sp>
        <p:nvSpPr>
          <p:cNvPr id="34" name="Ovale Legende 33"/>
          <p:cNvSpPr/>
          <p:nvPr/>
        </p:nvSpPr>
        <p:spPr>
          <a:xfrm>
            <a:off x="5376306" y="188640"/>
            <a:ext cx="2508062" cy="970437"/>
          </a:xfrm>
          <a:prstGeom prst="wedgeEllipseCallout">
            <a:avLst>
              <a:gd name="adj1" fmla="val -64059"/>
              <a:gd name="adj2" fmla="val 17533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Der Bestand Handelswaren erhöht sich!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35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5239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ein kleines Regal um € 300,- und bezahlen bar. (Kassa) </a:t>
            </a:r>
          </a:p>
          <a:p>
            <a:pPr algn="ctr"/>
            <a:r>
              <a:rPr lang="de-DE" dirty="0" smtClean="0"/>
              <a:t>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2.</a:t>
            </a:r>
            <a:endParaRPr lang="de-DE" sz="4400" dirty="0"/>
          </a:p>
        </p:txBody>
      </p:sp>
      <p:pic>
        <p:nvPicPr>
          <p:cNvPr id="36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0654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ein kleines Regal um € 300,- und bezahlen bar. (Kassa) </a:t>
            </a:r>
          </a:p>
          <a:p>
            <a:pPr algn="ctr"/>
            <a:r>
              <a:rPr lang="de-DE" dirty="0" smtClean="0"/>
              <a:t>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Ovale Legende 33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-57868"/>
              <a:gd name="adj2" fmla="val 11222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Geschäftsausstattung erhöht sich!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2.</a:t>
            </a:r>
            <a:endParaRPr lang="de-DE" sz="4400" dirty="0"/>
          </a:p>
        </p:txBody>
      </p:sp>
      <p:pic>
        <p:nvPicPr>
          <p:cNvPr id="36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feld 31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689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ein kleines Regal um € 300,- und bezahlen bar. (Kassa) </a:t>
            </a:r>
          </a:p>
          <a:p>
            <a:pPr algn="ctr"/>
            <a:r>
              <a:rPr lang="de-DE" dirty="0" smtClean="0"/>
              <a:t>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5" name="Ovale Legende 34"/>
          <p:cNvSpPr/>
          <p:nvPr/>
        </p:nvSpPr>
        <p:spPr>
          <a:xfrm>
            <a:off x="243213" y="3767228"/>
            <a:ext cx="2708900" cy="670144"/>
          </a:xfrm>
          <a:prstGeom prst="wedgeEllipseCallout">
            <a:avLst>
              <a:gd name="adj1" fmla="val 58799"/>
              <a:gd name="adj2" fmla="val -15285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Der Bestand Kassa vermindert sich!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6" name="Ovale Legende 35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-57868"/>
              <a:gd name="adj2" fmla="val 11222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Geschäftsausstattung erhöht sich!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2.</a:t>
            </a:r>
            <a:endParaRPr lang="de-DE" sz="4400" dirty="0"/>
          </a:p>
        </p:txBody>
      </p:sp>
      <p:pic>
        <p:nvPicPr>
          <p:cNvPr id="34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feld 37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205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1440</Words>
  <Application>Microsoft Office PowerPoint</Application>
  <PresentationFormat>Bildschirmpräsentation (4:3)</PresentationFormat>
  <Paragraphs>407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Mag. Helmut Bauer</dc:creator>
  <cp:lastModifiedBy>Mag. Helmut Bauer</cp:lastModifiedBy>
  <cp:revision>21</cp:revision>
  <dcterms:created xsi:type="dcterms:W3CDTF">2013-07-25T08:26:52Z</dcterms:created>
  <dcterms:modified xsi:type="dcterms:W3CDTF">2013-09-16T13:02:39Z</dcterms:modified>
</cp:coreProperties>
</file>